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9" r:id="rId3"/>
    <p:sldId id="262" r:id="rId4"/>
    <p:sldId id="284" r:id="rId5"/>
    <p:sldId id="285" r:id="rId6"/>
    <p:sldId id="301" r:id="rId7"/>
    <p:sldId id="264" r:id="rId8"/>
    <p:sldId id="265" r:id="rId9"/>
    <p:sldId id="309" r:id="rId10"/>
    <p:sldId id="302" r:id="rId11"/>
    <p:sldId id="303" r:id="rId12"/>
    <p:sldId id="304" r:id="rId13"/>
    <p:sldId id="305" r:id="rId14"/>
    <p:sldId id="306" r:id="rId15"/>
    <p:sldId id="307" r:id="rId16"/>
    <p:sldId id="286" r:id="rId17"/>
    <p:sldId id="263" r:id="rId18"/>
    <p:sldId id="308" r:id="rId19"/>
    <p:sldId id="310" r:id="rId20"/>
    <p:sldId id="280" r:id="rId21"/>
    <p:sldId id="281" r:id="rId22"/>
    <p:sldId id="282" r:id="rId23"/>
    <p:sldId id="283" r:id="rId24"/>
    <p:sldId id="287" r:id="rId25"/>
    <p:sldId id="288" r:id="rId26"/>
    <p:sldId id="290" r:id="rId27"/>
    <p:sldId id="291" r:id="rId28"/>
    <p:sldId id="289" r:id="rId29"/>
    <p:sldId id="311" r:id="rId30"/>
    <p:sldId id="312" r:id="rId31"/>
    <p:sldId id="313" r:id="rId32"/>
    <p:sldId id="314" r:id="rId33"/>
    <p:sldId id="315" r:id="rId34"/>
    <p:sldId id="316" r:id="rId35"/>
    <p:sldId id="27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901A2B7-8610-4E8C-8DEA-CBEEEFA763D6}">
          <p14:sldIdLst>
            <p14:sldId id="256"/>
            <p14:sldId id="259"/>
            <p14:sldId id="262"/>
            <p14:sldId id="284"/>
            <p14:sldId id="285"/>
            <p14:sldId id="301"/>
            <p14:sldId id="264"/>
            <p14:sldId id="265"/>
            <p14:sldId id="309"/>
            <p14:sldId id="302"/>
            <p14:sldId id="303"/>
            <p14:sldId id="304"/>
            <p14:sldId id="305"/>
            <p14:sldId id="306"/>
            <p14:sldId id="307"/>
            <p14:sldId id="286"/>
            <p14:sldId id="263"/>
            <p14:sldId id="308"/>
            <p14:sldId id="310"/>
            <p14:sldId id="280"/>
            <p14:sldId id="281"/>
            <p14:sldId id="282"/>
            <p14:sldId id="283"/>
            <p14:sldId id="287"/>
            <p14:sldId id="288"/>
            <p14:sldId id="290"/>
            <p14:sldId id="291"/>
            <p14:sldId id="289"/>
            <p14:sldId id="311"/>
            <p14:sldId id="312"/>
            <p14:sldId id="313"/>
            <p14:sldId id="314"/>
            <p14:sldId id="315"/>
            <p14:sldId id="316"/>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E0C09-0233-4A01-B0D1-C910C663795A}" type="doc">
      <dgm:prSet loTypeId="urn:microsoft.com/office/officeart/2005/8/layout/venn1" loCatId="relationship" qsTypeId="urn:microsoft.com/office/officeart/2005/8/quickstyle/simple1" qsCatId="simple" csTypeId="urn:microsoft.com/office/officeart/2005/8/colors/accent1_2" csCatId="accent1" phldr="1"/>
      <dgm:spPr/>
    </dgm:pt>
    <dgm:pt modelId="{288F6A85-ED3C-494F-8DA2-924BF8AF78E3}">
      <dgm:prSet phldrT="[Текст]"/>
      <dgm:spPr/>
      <dgm:t>
        <a:bodyPr/>
        <a:lstStyle/>
        <a:p>
          <a:r>
            <a:rPr lang="en-US" dirty="0"/>
            <a:t>A</a:t>
          </a:r>
          <a:endParaRPr lang="uk-UA" dirty="0"/>
        </a:p>
      </dgm:t>
    </dgm:pt>
    <dgm:pt modelId="{13E84988-6909-42C9-B442-0F5A9B7303EA}" type="parTrans" cxnId="{A3C62113-F23E-4A16-B99E-27DFCEAA32E9}">
      <dgm:prSet/>
      <dgm:spPr/>
      <dgm:t>
        <a:bodyPr/>
        <a:lstStyle/>
        <a:p>
          <a:endParaRPr lang="uk-UA"/>
        </a:p>
      </dgm:t>
    </dgm:pt>
    <dgm:pt modelId="{EC08234A-800E-4FAF-B001-251324E75A9F}" type="sibTrans" cxnId="{A3C62113-F23E-4A16-B99E-27DFCEAA32E9}">
      <dgm:prSet/>
      <dgm:spPr/>
      <dgm:t>
        <a:bodyPr/>
        <a:lstStyle/>
        <a:p>
          <a:endParaRPr lang="uk-UA"/>
        </a:p>
      </dgm:t>
    </dgm:pt>
    <dgm:pt modelId="{467CF6B5-FE91-4F28-8274-654C91EA257D}">
      <dgm:prSet phldrT="[Текст]"/>
      <dgm:spPr/>
      <dgm:t>
        <a:bodyPr/>
        <a:lstStyle/>
        <a:p>
          <a:r>
            <a:rPr lang="en-US" dirty="0"/>
            <a:t>B</a:t>
          </a:r>
          <a:endParaRPr lang="uk-UA" dirty="0"/>
        </a:p>
      </dgm:t>
    </dgm:pt>
    <dgm:pt modelId="{5C46C918-2572-47F9-80CC-0AFFCB6155A6}" type="parTrans" cxnId="{039AD948-7B56-426C-BCA5-DD242C04D84C}">
      <dgm:prSet/>
      <dgm:spPr/>
      <dgm:t>
        <a:bodyPr/>
        <a:lstStyle/>
        <a:p>
          <a:endParaRPr lang="uk-UA"/>
        </a:p>
      </dgm:t>
    </dgm:pt>
    <dgm:pt modelId="{E6174E77-0E07-4C73-A4C5-1428476D9016}" type="sibTrans" cxnId="{039AD948-7B56-426C-BCA5-DD242C04D84C}">
      <dgm:prSet/>
      <dgm:spPr/>
      <dgm:t>
        <a:bodyPr/>
        <a:lstStyle/>
        <a:p>
          <a:endParaRPr lang="uk-UA"/>
        </a:p>
      </dgm:t>
    </dgm:pt>
    <dgm:pt modelId="{7C7516F4-CB88-4828-9A54-18D5CA6E9C4E}" type="pres">
      <dgm:prSet presAssocID="{219E0C09-0233-4A01-B0D1-C910C663795A}" presName="compositeShape" presStyleCnt="0">
        <dgm:presLayoutVars>
          <dgm:chMax val="7"/>
          <dgm:dir/>
          <dgm:resizeHandles val="exact"/>
        </dgm:presLayoutVars>
      </dgm:prSet>
      <dgm:spPr/>
    </dgm:pt>
    <dgm:pt modelId="{8F7992FA-7EBD-494D-911C-4E2E65EA6593}" type="pres">
      <dgm:prSet presAssocID="{288F6A85-ED3C-494F-8DA2-924BF8AF78E3}" presName="circ1" presStyleLbl="vennNode1" presStyleIdx="0" presStyleCnt="2"/>
      <dgm:spPr/>
    </dgm:pt>
    <dgm:pt modelId="{38349C67-0001-40A0-AEEF-D324A23AAC55}" type="pres">
      <dgm:prSet presAssocID="{288F6A85-ED3C-494F-8DA2-924BF8AF78E3}" presName="circ1Tx" presStyleLbl="revTx" presStyleIdx="0" presStyleCnt="0">
        <dgm:presLayoutVars>
          <dgm:chMax val="0"/>
          <dgm:chPref val="0"/>
          <dgm:bulletEnabled val="1"/>
        </dgm:presLayoutVars>
      </dgm:prSet>
      <dgm:spPr/>
    </dgm:pt>
    <dgm:pt modelId="{6BE16BCE-D609-43E0-8F7D-D79462680C7C}" type="pres">
      <dgm:prSet presAssocID="{467CF6B5-FE91-4F28-8274-654C91EA257D}" presName="circ2" presStyleLbl="vennNode1" presStyleIdx="1" presStyleCnt="2" custLinFactNeighborX="703" custLinFactNeighborY="-273"/>
      <dgm:spPr/>
    </dgm:pt>
    <dgm:pt modelId="{62799522-D9BB-4364-B613-2A0DEE2C75AD}" type="pres">
      <dgm:prSet presAssocID="{467CF6B5-FE91-4F28-8274-654C91EA257D}" presName="circ2Tx" presStyleLbl="revTx" presStyleIdx="0" presStyleCnt="0">
        <dgm:presLayoutVars>
          <dgm:chMax val="0"/>
          <dgm:chPref val="0"/>
          <dgm:bulletEnabled val="1"/>
        </dgm:presLayoutVars>
      </dgm:prSet>
      <dgm:spPr/>
    </dgm:pt>
  </dgm:ptLst>
  <dgm:cxnLst>
    <dgm:cxn modelId="{A3C62113-F23E-4A16-B99E-27DFCEAA32E9}" srcId="{219E0C09-0233-4A01-B0D1-C910C663795A}" destId="{288F6A85-ED3C-494F-8DA2-924BF8AF78E3}" srcOrd="0" destOrd="0" parTransId="{13E84988-6909-42C9-B442-0F5A9B7303EA}" sibTransId="{EC08234A-800E-4FAF-B001-251324E75A9F}"/>
    <dgm:cxn modelId="{039AD948-7B56-426C-BCA5-DD242C04D84C}" srcId="{219E0C09-0233-4A01-B0D1-C910C663795A}" destId="{467CF6B5-FE91-4F28-8274-654C91EA257D}" srcOrd="1" destOrd="0" parTransId="{5C46C918-2572-47F9-80CC-0AFFCB6155A6}" sibTransId="{E6174E77-0E07-4C73-A4C5-1428476D9016}"/>
    <dgm:cxn modelId="{EB108B4C-1898-422A-BE52-24D3510D923E}" type="presOf" srcId="{288F6A85-ED3C-494F-8DA2-924BF8AF78E3}" destId="{8F7992FA-7EBD-494D-911C-4E2E65EA6593}" srcOrd="0" destOrd="0" presId="urn:microsoft.com/office/officeart/2005/8/layout/venn1"/>
    <dgm:cxn modelId="{CC1B1E6D-5652-4B2E-AF99-73478103AC18}" type="presOf" srcId="{288F6A85-ED3C-494F-8DA2-924BF8AF78E3}" destId="{38349C67-0001-40A0-AEEF-D324A23AAC55}" srcOrd="1" destOrd="0" presId="urn:microsoft.com/office/officeart/2005/8/layout/venn1"/>
    <dgm:cxn modelId="{48C96573-7E86-4933-B2C0-6B14FA6AB580}" type="presOf" srcId="{467CF6B5-FE91-4F28-8274-654C91EA257D}" destId="{62799522-D9BB-4364-B613-2A0DEE2C75AD}" srcOrd="1" destOrd="0" presId="urn:microsoft.com/office/officeart/2005/8/layout/venn1"/>
    <dgm:cxn modelId="{AE0143D7-C1E2-4FAC-B77E-C05268BA284D}" type="presOf" srcId="{219E0C09-0233-4A01-B0D1-C910C663795A}" destId="{7C7516F4-CB88-4828-9A54-18D5CA6E9C4E}" srcOrd="0" destOrd="0" presId="urn:microsoft.com/office/officeart/2005/8/layout/venn1"/>
    <dgm:cxn modelId="{5675F7FC-0108-4214-833D-6C2F94A872D3}" type="presOf" srcId="{467CF6B5-FE91-4F28-8274-654C91EA257D}" destId="{6BE16BCE-D609-43E0-8F7D-D79462680C7C}" srcOrd="0" destOrd="0" presId="urn:microsoft.com/office/officeart/2005/8/layout/venn1"/>
    <dgm:cxn modelId="{C5DB3705-057C-4F34-A654-6D2A02D42B87}" type="presParOf" srcId="{7C7516F4-CB88-4828-9A54-18D5CA6E9C4E}" destId="{8F7992FA-7EBD-494D-911C-4E2E65EA6593}" srcOrd="0" destOrd="0" presId="urn:microsoft.com/office/officeart/2005/8/layout/venn1"/>
    <dgm:cxn modelId="{6E48D5BE-C2D3-4033-A6B8-C792C3FEEF98}" type="presParOf" srcId="{7C7516F4-CB88-4828-9A54-18D5CA6E9C4E}" destId="{38349C67-0001-40A0-AEEF-D324A23AAC55}" srcOrd="1" destOrd="0" presId="urn:microsoft.com/office/officeart/2005/8/layout/venn1"/>
    <dgm:cxn modelId="{C73F0D92-42F6-4397-9C3A-4E38F68C6DCD}" type="presParOf" srcId="{7C7516F4-CB88-4828-9A54-18D5CA6E9C4E}" destId="{6BE16BCE-D609-43E0-8F7D-D79462680C7C}" srcOrd="2" destOrd="0" presId="urn:microsoft.com/office/officeart/2005/8/layout/venn1"/>
    <dgm:cxn modelId="{2BE5DB41-EF05-48DA-A537-5EFE6EC06FC3}" type="presParOf" srcId="{7C7516F4-CB88-4828-9A54-18D5CA6E9C4E}" destId="{62799522-D9BB-4364-B613-2A0DEE2C75A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92FA-7EBD-494D-911C-4E2E65EA6593}">
      <dsp:nvSpPr>
        <dsp:cNvPr id="0" name=""/>
        <dsp:cNvSpPr/>
      </dsp:nvSpPr>
      <dsp:spPr>
        <a:xfrm>
          <a:off x="1281362" y="5769"/>
          <a:ext cx="2109560" cy="2109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A</a:t>
          </a:r>
          <a:endParaRPr lang="uk-UA" sz="6500" kern="1200" dirty="0"/>
        </a:p>
      </dsp:txBody>
      <dsp:txXfrm>
        <a:off x="1575940" y="254531"/>
        <a:ext cx="1216323" cy="1612035"/>
      </dsp:txXfrm>
    </dsp:sp>
    <dsp:sp modelId="{6BE16BCE-D609-43E0-8F7D-D79462680C7C}">
      <dsp:nvSpPr>
        <dsp:cNvPr id="0" name=""/>
        <dsp:cNvSpPr/>
      </dsp:nvSpPr>
      <dsp:spPr>
        <a:xfrm>
          <a:off x="2816595" y="10"/>
          <a:ext cx="2109560" cy="2109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B</a:t>
          </a:r>
          <a:endParaRPr lang="uk-UA" sz="6500" kern="1200" dirty="0"/>
        </a:p>
      </dsp:txBody>
      <dsp:txXfrm>
        <a:off x="3415254" y="248772"/>
        <a:ext cx="1216323" cy="16120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19F43-E918-416A-99CD-32866A29C9BF}" type="datetimeFigureOut">
              <a:rPr lang="ru-RU" smtClean="0"/>
              <a:t>07.09.2023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5437D-86B4-4E78-A349-8057E5605294}" type="slidenum">
              <a:rPr lang="ru-RU" smtClean="0"/>
              <a:t>‹#›</a:t>
            </a:fld>
            <a:endParaRPr lang="ru-RU"/>
          </a:p>
        </p:txBody>
      </p:sp>
    </p:spTree>
    <p:extLst>
      <p:ext uri="{BB962C8B-B14F-4D97-AF65-F5344CB8AC3E}">
        <p14:creationId xmlns:p14="http://schemas.microsoft.com/office/powerpoint/2010/main" val="20389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CB5437D-86B4-4E78-A349-8057E5605294}" type="slidenum">
              <a:rPr lang="ru-RU" smtClean="0"/>
              <a:t>4</a:t>
            </a:fld>
            <a:endParaRPr lang="ru-RU"/>
          </a:p>
        </p:txBody>
      </p:sp>
    </p:spTree>
    <p:extLst>
      <p:ext uri="{BB962C8B-B14F-4D97-AF65-F5344CB8AC3E}">
        <p14:creationId xmlns:p14="http://schemas.microsoft.com/office/powerpoint/2010/main" val="414285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69EE448-0A3F-4783-BDBA-6500A2A0A817}"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2E3818-A4E6-48DC-8D3B-B063F82268FE}"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05B985F-B13E-4DDC-A23A-2B901F57D2F6}"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7DEF83E-DC81-442E-AEAD-E19B6651C03C}"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2979E89-3F50-45A3-97CC-F0256DE6A741}"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0C4573C-276A-46E3-9DEE-83C80006533B}" type="datetime1">
              <a:rPr lang="ru-RU" smtClean="0"/>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71962C8-90C7-4058-9159-80B8CD719532}" type="datetime1">
              <a:rPr lang="ru-RU" smtClean="0"/>
              <a:t>07.09.2023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611E19D-8EEA-4494-8424-1310B6D2CB25}" type="datetime1">
              <a:rPr lang="ru-RU" smtClean="0"/>
              <a:t>07.09.2023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159390-7431-4107-81B4-3CFDCF0398BD}" type="datetime1">
              <a:rPr lang="ru-RU" smtClean="0"/>
              <a:t>07.09.2023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99C50CA-2A54-43F3-88ED-B593085FD9A6}" type="datetime1">
              <a:rPr lang="ru-RU" smtClean="0"/>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A0B12AC-5682-4A2E-AC7A-C8837A2FE630}" type="datetime1">
              <a:rPr lang="ru-RU" smtClean="0"/>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E02D2-25BC-47D4-94EC-DC7CDCF02BAA}" type="datetime1">
              <a:rPr lang="ru-RU" smtClean="0"/>
              <a:t>07.09.2023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Блок-схема: ручной ввод 3"/>
          <p:cNvSpPr/>
          <p:nvPr/>
        </p:nvSpPr>
        <p:spPr>
          <a:xfrm>
            <a:off x="-108520" y="332656"/>
            <a:ext cx="9361040" cy="1584176"/>
          </a:xfrm>
          <a:prstGeom prst="flowChartManualInput">
            <a:avLst/>
          </a:prstGeom>
          <a:solidFill>
            <a:schemeClr val="lt1">
              <a:alpha val="67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TextBox 4"/>
          <p:cNvSpPr txBox="1"/>
          <p:nvPr/>
        </p:nvSpPr>
        <p:spPr>
          <a:xfrm>
            <a:off x="323528" y="908720"/>
            <a:ext cx="8496944" cy="769441"/>
          </a:xfrm>
          <a:prstGeom prst="rect">
            <a:avLst/>
          </a:prstGeom>
          <a:noFill/>
        </p:spPr>
        <p:txBody>
          <a:bodyPr wrap="square" rtlCol="0">
            <a:spAutoFit/>
          </a:bodyPr>
          <a:lstStyle/>
          <a:p>
            <a:pPr algn="ctr"/>
            <a:r>
              <a:rPr lang="en-US" sz="4400" b="1" dirty="0">
                <a:solidFill>
                  <a:schemeClr val="tx1">
                    <a:lumMod val="85000"/>
                    <a:lumOff val="15000"/>
                  </a:schemeClr>
                </a:solidFill>
              </a:rPr>
              <a:t>Theory and practice of translation</a:t>
            </a:r>
            <a:endParaRPr lang="ru-RU" sz="4400" b="1" dirty="0">
              <a:solidFill>
                <a:schemeClr val="tx1">
                  <a:lumMod val="85000"/>
                  <a:lumOff val="15000"/>
                </a:schemeClr>
              </a:solidFill>
            </a:endParaRPr>
          </a:p>
        </p:txBody>
      </p:sp>
      <p:sp>
        <p:nvSpPr>
          <p:cNvPr id="8" name="Блок-схема: ручной ввод 7"/>
          <p:cNvSpPr/>
          <p:nvPr/>
        </p:nvSpPr>
        <p:spPr>
          <a:xfrm>
            <a:off x="5220072" y="5517232"/>
            <a:ext cx="3923928" cy="936104"/>
          </a:xfrm>
          <a:prstGeom prst="flowChartManualInput">
            <a:avLst/>
          </a:prstGeom>
          <a:solidFill>
            <a:schemeClr val="lt1">
              <a:alpha val="67000"/>
            </a:schemeClr>
          </a:solidFill>
          <a:ln w="571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17908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Theory of translation is closely connected with:</a:t>
            </a:r>
            <a:endParaRPr lang="uk-UA" sz="3200" dirty="0"/>
          </a:p>
        </p:txBody>
      </p:sp>
      <p:sp>
        <p:nvSpPr>
          <p:cNvPr id="3" name="Объект 2"/>
          <p:cNvSpPr>
            <a:spLocks noGrp="1"/>
          </p:cNvSpPr>
          <p:nvPr>
            <p:ph idx="1"/>
          </p:nvPr>
        </p:nvSpPr>
        <p:spPr/>
        <p:txBody>
          <a:bodyPr/>
          <a:lstStyle/>
          <a:p>
            <a:r>
              <a:rPr lang="en-US" dirty="0"/>
              <a:t>Contrastive linguistics</a:t>
            </a:r>
          </a:p>
          <a:p>
            <a:r>
              <a:rPr lang="en-US" dirty="0"/>
              <a:t>Sociolinguistics</a:t>
            </a:r>
          </a:p>
          <a:p>
            <a:r>
              <a:rPr lang="en-US" dirty="0"/>
              <a:t>Psycholinguistics</a:t>
            </a:r>
          </a:p>
          <a:p>
            <a:r>
              <a:rPr lang="en-US" dirty="0"/>
              <a:t>Textual linguistics</a:t>
            </a:r>
          </a:p>
          <a:p>
            <a:r>
              <a:rPr lang="en-US" dirty="0"/>
              <a:t>Semiotics  </a:t>
            </a: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10</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077072"/>
            <a:ext cx="3810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080" y="1268760"/>
            <a:ext cx="3984104" cy="266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03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491064" cy="1714202"/>
          </a:xfrm>
        </p:spPr>
        <p:txBody>
          <a:bodyPr>
            <a:normAutofit/>
          </a:bodyPr>
          <a:lstStyle/>
          <a:p>
            <a:r>
              <a:rPr lang="en-US" sz="3200" b="1" dirty="0"/>
              <a:t>Translation and contrastive linguistics</a:t>
            </a:r>
            <a:endParaRPr lang="uk-UA" sz="3200" b="1" dirty="0"/>
          </a:p>
        </p:txBody>
      </p:sp>
      <p:sp>
        <p:nvSpPr>
          <p:cNvPr id="3" name="Объект 2"/>
          <p:cNvSpPr>
            <a:spLocks noGrp="1"/>
          </p:cNvSpPr>
          <p:nvPr>
            <p:ph idx="1"/>
          </p:nvPr>
        </p:nvSpPr>
        <p:spPr>
          <a:xfrm>
            <a:off x="457200" y="2132856"/>
            <a:ext cx="8229600" cy="4320480"/>
          </a:xfrm>
        </p:spPr>
        <p:txBody>
          <a:bodyPr>
            <a:normAutofit/>
          </a:bodyPr>
          <a:lstStyle/>
          <a:p>
            <a:pPr algn="just"/>
            <a:r>
              <a:rPr lang="en-US" sz="2800" dirty="0"/>
              <a:t>Contrastive linguistics is a practice-oriented linguistic approach that seeks to describe the differences and similarities between a pair of languages (hence it is occasionally called "</a:t>
            </a:r>
            <a:r>
              <a:rPr lang="en-US" sz="2800" i="1" dirty="0"/>
              <a:t>differential</a:t>
            </a:r>
            <a:r>
              <a:rPr lang="en-US" sz="2800" dirty="0"/>
              <a:t> linguistics"). Introduced by Robert </a:t>
            </a:r>
            <a:r>
              <a:rPr lang="en-US" sz="2800" dirty="0" err="1"/>
              <a:t>Lado</a:t>
            </a:r>
            <a:r>
              <a:rPr lang="en-US" sz="2800" dirty="0"/>
              <a:t> (1915-1995).</a:t>
            </a:r>
          </a:p>
          <a:p>
            <a:pPr algn="just"/>
            <a:r>
              <a:rPr lang="en-US" sz="2800" dirty="0"/>
              <a:t>Contrastive linguistics, which investigates correlations between functional elements of SL and TL, creates foundation for the theory of translation, but cannot be identified with it.</a:t>
            </a:r>
            <a:endParaRPr lang="uk-UA" sz="2800" dirty="0"/>
          </a:p>
        </p:txBody>
      </p:sp>
      <p:sp>
        <p:nvSpPr>
          <p:cNvPr id="4" name="Номер слайда 3"/>
          <p:cNvSpPr>
            <a:spLocks noGrp="1"/>
          </p:cNvSpPr>
          <p:nvPr>
            <p:ph type="sldNum" sz="quarter" idx="12"/>
          </p:nvPr>
        </p:nvSpPr>
        <p:spPr/>
        <p:txBody>
          <a:bodyPr/>
          <a:lstStyle/>
          <a:p>
            <a:fld id="{B19B0651-EE4F-4900-A07F-96A6BFA9D0F0}" type="slidenum">
              <a:rPr lang="ru-RU" smtClean="0"/>
              <a:t>11</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00025"/>
            <a:ext cx="1760984" cy="18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509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3200" b="1" dirty="0"/>
              <a:t>Translation and sociolinguistics</a:t>
            </a:r>
            <a:endParaRPr lang="uk-UA" sz="3200" b="1" dirty="0"/>
          </a:p>
        </p:txBody>
      </p:sp>
      <p:sp>
        <p:nvSpPr>
          <p:cNvPr id="3" name="Объект 2"/>
          <p:cNvSpPr>
            <a:spLocks noGrp="1"/>
          </p:cNvSpPr>
          <p:nvPr>
            <p:ph idx="1"/>
          </p:nvPr>
        </p:nvSpPr>
        <p:spPr>
          <a:xfrm>
            <a:off x="457200" y="980728"/>
            <a:ext cx="8229600" cy="5544616"/>
          </a:xfrm>
        </p:spPr>
        <p:txBody>
          <a:bodyPr>
            <a:normAutofit/>
          </a:bodyPr>
          <a:lstStyle/>
          <a:p>
            <a:pPr algn="just"/>
            <a:r>
              <a:rPr lang="en-US" sz="2800" b="1" dirty="0"/>
              <a:t>Sociolinguistics</a:t>
            </a:r>
            <a:r>
              <a:rPr lang="en-US" sz="2800" dirty="0"/>
              <a:t> is the descriptive study of the effect of society (including cultural norms, expectations, and context) on the way languages used, and the effects of language use on society. Sociolinguistics differs from sociology of language: the focus of sociology of language is the effect of the society on the language, while the sociolinguistics focuses on language's effect on the society.</a:t>
            </a:r>
          </a:p>
          <a:p>
            <a:pPr algn="just"/>
            <a:r>
              <a:rPr lang="en-US" sz="2800" dirty="0"/>
              <a:t>Introduced by Luis </a:t>
            </a:r>
            <a:r>
              <a:rPr lang="en-US" sz="2800" dirty="0" err="1"/>
              <a:t>Gauchat</a:t>
            </a:r>
            <a:r>
              <a:rPr lang="en-US" sz="2800" dirty="0"/>
              <a:t> (1866-1942) and Thomas </a:t>
            </a:r>
            <a:r>
              <a:rPr lang="en-US" sz="2800" dirty="0" err="1"/>
              <a:t>Callan</a:t>
            </a:r>
            <a:r>
              <a:rPr lang="en-US" sz="2800" dirty="0"/>
              <a:t> </a:t>
            </a:r>
            <a:r>
              <a:rPr lang="en-US" sz="2800" dirty="0" err="1"/>
              <a:t>Hodson</a:t>
            </a:r>
            <a:r>
              <a:rPr lang="en-US" sz="2800" dirty="0"/>
              <a:t> (1871-1953) </a:t>
            </a:r>
            <a:endParaRPr lang="uk-UA" sz="2800" dirty="0"/>
          </a:p>
        </p:txBody>
      </p:sp>
      <p:sp>
        <p:nvSpPr>
          <p:cNvPr id="4" name="Номер слайда 3"/>
          <p:cNvSpPr>
            <a:spLocks noGrp="1"/>
          </p:cNvSpPr>
          <p:nvPr>
            <p:ph type="sldNum" sz="quarter" idx="12"/>
          </p:nvPr>
        </p:nvSpPr>
        <p:spPr/>
        <p:txBody>
          <a:bodyPr/>
          <a:lstStyle/>
          <a:p>
            <a:fld id="{B19B0651-EE4F-4900-A07F-96A6BFA9D0F0}" type="slidenum">
              <a:rPr lang="ru-RU" smtClean="0"/>
              <a:t>12</a:t>
            </a:fld>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941168"/>
            <a:ext cx="1368152" cy="180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899607"/>
            <a:ext cx="1368152" cy="18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30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Sociolinguistics consider translation as:</a:t>
            </a:r>
            <a:endParaRPr lang="uk-UA" sz="3200" dirty="0"/>
          </a:p>
        </p:txBody>
      </p:sp>
      <p:sp>
        <p:nvSpPr>
          <p:cNvPr id="3" name="Объект 2"/>
          <p:cNvSpPr>
            <a:spLocks noGrp="1"/>
          </p:cNvSpPr>
          <p:nvPr>
            <p:ph idx="1"/>
          </p:nvPr>
        </p:nvSpPr>
        <p:spPr/>
        <p:txBody>
          <a:bodyPr>
            <a:normAutofit/>
          </a:bodyPr>
          <a:lstStyle/>
          <a:p>
            <a:r>
              <a:rPr lang="en-US" sz="2800" dirty="0"/>
              <a:t>reflection of the social world</a:t>
            </a:r>
          </a:p>
          <a:p>
            <a:r>
              <a:rPr lang="en-US" sz="2800" dirty="0"/>
              <a:t>communicative process which is determined by society</a:t>
            </a:r>
          </a:p>
          <a:p>
            <a:r>
              <a:rPr lang="en-US" sz="2800" dirty="0"/>
              <a:t>social norms for translation </a:t>
            </a:r>
          </a:p>
          <a:p>
            <a:pPr marL="0" indent="0" algn="just">
              <a:buNone/>
            </a:pPr>
            <a:r>
              <a:rPr lang="en-US" sz="2800" dirty="0"/>
              <a:t>Translations from other languages have an influence on the norms of TL (for example, vocabulary and phraseology of the biblical translations). </a:t>
            </a:r>
            <a:endParaRPr lang="uk-UA" sz="2800" dirty="0"/>
          </a:p>
        </p:txBody>
      </p:sp>
      <p:sp>
        <p:nvSpPr>
          <p:cNvPr id="4" name="Номер слайда 3"/>
          <p:cNvSpPr>
            <a:spLocks noGrp="1"/>
          </p:cNvSpPr>
          <p:nvPr>
            <p:ph type="sldNum" sz="quarter" idx="12"/>
          </p:nvPr>
        </p:nvSpPr>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392936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Psycholinguistics and translation</a:t>
            </a:r>
            <a:endParaRPr lang="uk-UA" sz="3200" dirty="0"/>
          </a:p>
        </p:txBody>
      </p:sp>
      <p:sp>
        <p:nvSpPr>
          <p:cNvPr id="3" name="Объект 2"/>
          <p:cNvSpPr>
            <a:spLocks noGrp="1"/>
          </p:cNvSpPr>
          <p:nvPr>
            <p:ph idx="1"/>
          </p:nvPr>
        </p:nvSpPr>
        <p:spPr>
          <a:xfrm>
            <a:off x="457200" y="1600200"/>
            <a:ext cx="8229600" cy="4925144"/>
          </a:xfrm>
        </p:spPr>
        <p:txBody>
          <a:bodyPr>
            <a:normAutofit/>
          </a:bodyPr>
          <a:lstStyle/>
          <a:p>
            <a:pPr algn="just"/>
            <a:r>
              <a:rPr lang="en-US" sz="2800" b="1" dirty="0"/>
              <a:t>Psycholinguistics</a:t>
            </a:r>
            <a:r>
              <a:rPr lang="en-US" sz="2800" dirty="0"/>
              <a:t> is the study of the psychological and neurobiological factors that enable humans to acquire, use, comprehend and produce language. Introduced by Jacob Robert Kantor (1888-1984).</a:t>
            </a:r>
          </a:p>
          <a:p>
            <a:pPr algn="just"/>
            <a:r>
              <a:rPr lang="en-US" sz="2800" dirty="0"/>
              <a:t>Eugene </a:t>
            </a:r>
            <a:r>
              <a:rPr lang="en-US" sz="2800" dirty="0" err="1"/>
              <a:t>Nida</a:t>
            </a:r>
            <a:r>
              <a:rPr lang="en-US" sz="2800" dirty="0"/>
              <a:t> suggested two schemes of translation:</a:t>
            </a:r>
          </a:p>
          <a:p>
            <a:pPr marL="0" indent="0" algn="just">
              <a:buNone/>
            </a:pPr>
            <a:r>
              <a:rPr lang="en-US" sz="2800" dirty="0"/>
              <a:t>1. Formal translation (finding equivalent elements in vocabulary, grammar, syntax and phraseology).</a:t>
            </a:r>
          </a:p>
          <a:p>
            <a:pPr marL="0" indent="0" algn="just">
              <a:buNone/>
            </a:pPr>
            <a:r>
              <a:rPr lang="en-US" sz="2800" dirty="0"/>
              <a:t>2. Conscious / intelligent translation which consists of three stages: </a:t>
            </a:r>
            <a:r>
              <a:rPr lang="en-US" sz="2800" b="1" dirty="0"/>
              <a:t>analysis</a:t>
            </a:r>
            <a:r>
              <a:rPr lang="en-US" sz="2800" dirty="0"/>
              <a:t> of the material, </a:t>
            </a:r>
            <a:r>
              <a:rPr lang="en-US" sz="2800" b="1" dirty="0"/>
              <a:t>transfer</a:t>
            </a:r>
            <a:r>
              <a:rPr lang="en-US" sz="2800" dirty="0"/>
              <a:t> of the material from SL to TL; </a:t>
            </a:r>
            <a:r>
              <a:rPr lang="en-US" sz="2800" b="1" dirty="0"/>
              <a:t>reconstruction</a:t>
            </a:r>
            <a:r>
              <a:rPr lang="en-US" sz="2800" dirty="0"/>
              <a:t> of the material.</a:t>
            </a:r>
          </a:p>
        </p:txBody>
      </p:sp>
      <p:sp>
        <p:nvSpPr>
          <p:cNvPr id="4" name="Номер слайда 3"/>
          <p:cNvSpPr>
            <a:spLocks noGrp="1"/>
          </p:cNvSpPr>
          <p:nvPr>
            <p:ph type="sldNum" sz="quarter" idx="12"/>
          </p:nvPr>
        </p:nvSpPr>
        <p:spPr/>
        <p:txBody>
          <a:bodyPr/>
          <a:lstStyle/>
          <a:p>
            <a:fld id="{B19B0651-EE4F-4900-A07F-96A6BFA9D0F0}" type="slidenum">
              <a:rPr lang="ru-RU" smtClean="0"/>
              <a:t>14</a:t>
            </a:fld>
            <a:endParaRPr lang="ru-RU"/>
          </a:p>
        </p:txBody>
      </p:sp>
    </p:spTree>
    <p:extLst>
      <p:ext uri="{BB962C8B-B14F-4D97-AF65-F5344CB8AC3E}">
        <p14:creationId xmlns:p14="http://schemas.microsoft.com/office/powerpoint/2010/main" val="399025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400" b="1" dirty="0"/>
              <a:t>analysis</a:t>
            </a:r>
            <a:r>
              <a:rPr lang="en-US" sz="2400" dirty="0"/>
              <a:t>                                                       </a:t>
            </a:r>
            <a:r>
              <a:rPr lang="en-US" sz="2400" b="1" dirty="0"/>
              <a:t>reconstruction</a:t>
            </a:r>
          </a:p>
          <a:p>
            <a:pPr marL="0" indent="0">
              <a:buNone/>
            </a:pPr>
            <a:endParaRPr lang="en-US" sz="2400" b="1" dirty="0"/>
          </a:p>
          <a:p>
            <a:pPr marL="0" indent="0">
              <a:buNone/>
            </a:pPr>
            <a:endParaRPr lang="en-US" sz="2400" b="1" dirty="0"/>
          </a:p>
          <a:p>
            <a:pPr marL="0" indent="0">
              <a:buNone/>
            </a:pPr>
            <a:r>
              <a:rPr lang="en-US" sz="2400" b="1" dirty="0"/>
              <a:t>                                                     transfer</a:t>
            </a:r>
            <a:endParaRPr lang="uk-UA" sz="2400" b="1" dirty="0"/>
          </a:p>
        </p:txBody>
      </p:sp>
      <p:sp>
        <p:nvSpPr>
          <p:cNvPr id="4" name="Номер слайда 3"/>
          <p:cNvSpPr>
            <a:spLocks noGrp="1"/>
          </p:cNvSpPr>
          <p:nvPr>
            <p:ph type="sldNum" sz="quarter" idx="12"/>
          </p:nvPr>
        </p:nvSpPr>
        <p:spPr/>
        <p:txBody>
          <a:bodyPr/>
          <a:lstStyle/>
          <a:p>
            <a:fld id="{B19B0651-EE4F-4900-A07F-96A6BFA9D0F0}" type="slidenum">
              <a:rPr lang="ru-RU" smtClean="0"/>
              <a:t>15</a:t>
            </a:fld>
            <a:endParaRPr lang="ru-RU"/>
          </a:p>
        </p:txBody>
      </p:sp>
      <p:sp>
        <p:nvSpPr>
          <p:cNvPr id="5" name="Овал 4"/>
          <p:cNvSpPr/>
          <p:nvPr/>
        </p:nvSpPr>
        <p:spPr>
          <a:xfrm>
            <a:off x="1043608" y="1916832"/>
            <a:ext cx="1800200" cy="108012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(source)</a:t>
            </a:r>
            <a:endParaRPr lang="uk-UA" sz="2400" dirty="0">
              <a:solidFill>
                <a:schemeClr val="tx1"/>
              </a:solidFill>
            </a:endParaRPr>
          </a:p>
        </p:txBody>
      </p:sp>
      <p:sp>
        <p:nvSpPr>
          <p:cNvPr id="6" name="Овал 5"/>
          <p:cNvSpPr/>
          <p:nvPr/>
        </p:nvSpPr>
        <p:spPr>
          <a:xfrm>
            <a:off x="6300192" y="1844824"/>
            <a:ext cx="2088232" cy="115212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 (receptor)</a:t>
            </a:r>
            <a:endParaRPr lang="uk-UA" sz="2400" dirty="0">
              <a:solidFill>
                <a:schemeClr val="tx1"/>
              </a:solidFill>
            </a:endParaRPr>
          </a:p>
        </p:txBody>
      </p:sp>
      <p:sp>
        <p:nvSpPr>
          <p:cNvPr id="7" name="Прямоугольник 6"/>
          <p:cNvSpPr/>
          <p:nvPr/>
        </p:nvSpPr>
        <p:spPr>
          <a:xfrm>
            <a:off x="1151620" y="5013176"/>
            <a:ext cx="1584176" cy="79208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a:t>
            </a:r>
            <a:endParaRPr lang="uk-UA" sz="2400" dirty="0">
              <a:solidFill>
                <a:schemeClr val="tx1"/>
              </a:solidFill>
            </a:endParaRPr>
          </a:p>
        </p:txBody>
      </p:sp>
      <p:sp>
        <p:nvSpPr>
          <p:cNvPr id="8" name="Прямоугольник 7"/>
          <p:cNvSpPr/>
          <p:nvPr/>
        </p:nvSpPr>
        <p:spPr>
          <a:xfrm>
            <a:off x="6588224" y="5007432"/>
            <a:ext cx="1512168" cy="79208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Y</a:t>
            </a:r>
            <a:endParaRPr lang="uk-UA" sz="2400" dirty="0">
              <a:solidFill>
                <a:schemeClr val="tx1"/>
              </a:solidFill>
            </a:endParaRPr>
          </a:p>
        </p:txBody>
      </p:sp>
      <p:sp>
        <p:nvSpPr>
          <p:cNvPr id="9" name="Стрелка вниз 8"/>
          <p:cNvSpPr/>
          <p:nvPr/>
        </p:nvSpPr>
        <p:spPr>
          <a:xfrm>
            <a:off x="1763688" y="3140968"/>
            <a:ext cx="225739"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p:cNvSpPr/>
          <p:nvPr/>
        </p:nvSpPr>
        <p:spPr>
          <a:xfrm rot="16200000">
            <a:off x="6516216" y="3819255"/>
            <a:ext cx="1656184" cy="269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a:xfrm flipV="1">
            <a:off x="3275856" y="5301208"/>
            <a:ext cx="3024336" cy="288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1578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a:bodyPr>
          <a:lstStyle/>
          <a:p>
            <a:pPr algn="just"/>
            <a:r>
              <a:rPr lang="en-US" sz="2800" dirty="0"/>
              <a:t>The first type is used in interpreting and simultaneous translation, which are based on </a:t>
            </a:r>
            <a:r>
              <a:rPr lang="en-US" sz="2800" b="1" i="1" dirty="0"/>
              <a:t>the probabilistic prediction</a:t>
            </a:r>
            <a:r>
              <a:rPr lang="en-US" sz="2800" dirty="0"/>
              <a:t> of the massage content and </a:t>
            </a:r>
            <a:r>
              <a:rPr lang="en-US" sz="2800" b="1" i="1" dirty="0"/>
              <a:t>the anticipatory synthesis</a:t>
            </a:r>
            <a:r>
              <a:rPr lang="en-US" sz="2800" dirty="0"/>
              <a:t> of its equivalent in TL (</a:t>
            </a:r>
            <a:r>
              <a:rPr lang="ru-RU" sz="2800" dirty="0"/>
              <a:t>Г.В. Чернов</a:t>
            </a:r>
            <a:r>
              <a:rPr lang="en-US" sz="2800" dirty="0"/>
              <a:t>).       </a:t>
            </a:r>
            <a:endParaRPr lang="uk-UA" sz="2800" dirty="0"/>
          </a:p>
        </p:txBody>
      </p:sp>
      <p:sp>
        <p:nvSpPr>
          <p:cNvPr id="3" name="Объект 2"/>
          <p:cNvSpPr>
            <a:spLocks noGrp="1"/>
          </p:cNvSpPr>
          <p:nvPr>
            <p:ph idx="1"/>
          </p:nvPr>
        </p:nvSpPr>
        <p:spPr>
          <a:xfrm>
            <a:off x="457200" y="3971180"/>
            <a:ext cx="5626968" cy="2626171"/>
          </a:xfrm>
        </p:spPr>
        <p:txBody>
          <a:bodyPr>
            <a:normAutofit lnSpcReduction="10000"/>
          </a:bodyPr>
          <a:lstStyle/>
          <a:p>
            <a:pPr marL="0" indent="0" algn="just">
              <a:buNone/>
            </a:pPr>
            <a:r>
              <a:rPr lang="en-US" sz="2400" dirty="0"/>
              <a:t>Another important psychological component of translation is </a:t>
            </a:r>
            <a:r>
              <a:rPr lang="en-US" sz="2400" b="1" i="1" dirty="0"/>
              <a:t>the competency of a translator</a:t>
            </a:r>
            <a:r>
              <a:rPr lang="en-US" sz="2400" dirty="0"/>
              <a:t> (R. </a:t>
            </a:r>
            <a:r>
              <a:rPr lang="en-US" sz="2400" dirty="0" err="1"/>
              <a:t>Stolze</a:t>
            </a:r>
            <a:r>
              <a:rPr lang="en-US" sz="2400" dirty="0"/>
              <a:t>, W. Wills), which includes  his acquaintance with the subject of translation, cultural background, professional terminology both SL and TL.  </a:t>
            </a:r>
            <a:endParaRPr lang="uk-UA"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t>16</a:t>
            </a:fld>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53911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437112"/>
            <a:ext cx="2876888" cy="21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46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uk-UA" dirty="0"/>
          </a:p>
        </p:txBody>
      </p:sp>
      <p:sp>
        <p:nvSpPr>
          <p:cNvPr id="3" name="Объект 2"/>
          <p:cNvSpPr>
            <a:spLocks noGrp="1"/>
          </p:cNvSpPr>
          <p:nvPr>
            <p:ph idx="1"/>
          </p:nvPr>
        </p:nvSpPr>
        <p:spPr>
          <a:xfrm>
            <a:off x="457200" y="404664"/>
            <a:ext cx="8229600" cy="5721499"/>
          </a:xfrm>
        </p:spPr>
        <p:txBody>
          <a:bodyPr>
            <a:normAutofit lnSpcReduction="10000"/>
          </a:bodyPr>
          <a:lstStyle/>
          <a:p>
            <a:pPr algn="just"/>
            <a:r>
              <a:rPr lang="en-US" sz="2800" dirty="0"/>
              <a:t>There is one important advantage for a translator in the case of oral translation: he / she can </a:t>
            </a:r>
            <a:r>
              <a:rPr lang="en-US" sz="2800" b="1" i="1" dirty="0"/>
              <a:t>see</a:t>
            </a:r>
            <a:r>
              <a:rPr lang="en-US" sz="2800" dirty="0"/>
              <a:t> and </a:t>
            </a:r>
            <a:r>
              <a:rPr lang="en-US" sz="2800" b="1" i="1" dirty="0"/>
              <a:t>hear</a:t>
            </a:r>
            <a:r>
              <a:rPr lang="en-US" sz="2800" dirty="0"/>
              <a:t> both the speaker and the audience; the translator can also perceive paralinguistic elements of the speaker’s speech (changings in tones, gesticulation, facial expression, ironic connotations of voice, specificity of communicative situation).</a:t>
            </a:r>
          </a:p>
          <a:p>
            <a:pPr marL="0" indent="0" algn="just">
              <a:buNone/>
            </a:pPr>
            <a:endParaRPr lang="en-US" sz="2800" dirty="0"/>
          </a:p>
          <a:p>
            <a:pPr algn="just"/>
            <a:r>
              <a:rPr lang="en-US" sz="2800" dirty="0"/>
              <a:t>In the case of writing translation the translator must reconstruct the historical background and communicative situation in his / her imagination. Moreover, it is necessary to adapt the material of translation to the needs of the target (modern) audience. </a:t>
            </a:r>
            <a:r>
              <a:rPr lang="en-US" dirty="0"/>
              <a:t> </a:t>
            </a: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201168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3200" b="1" dirty="0"/>
              <a:t>Translation and textual linguistics</a:t>
            </a:r>
            <a:endParaRPr lang="uk-UA" sz="3200" b="1" dirty="0"/>
          </a:p>
        </p:txBody>
      </p:sp>
      <p:sp>
        <p:nvSpPr>
          <p:cNvPr id="3" name="Объект 2"/>
          <p:cNvSpPr>
            <a:spLocks noGrp="1"/>
          </p:cNvSpPr>
          <p:nvPr>
            <p:ph idx="1"/>
          </p:nvPr>
        </p:nvSpPr>
        <p:spPr>
          <a:xfrm>
            <a:off x="457200" y="1052736"/>
            <a:ext cx="8229600" cy="5544616"/>
          </a:xfrm>
        </p:spPr>
        <p:txBody>
          <a:bodyPr>
            <a:normAutofit lnSpcReduction="10000"/>
          </a:bodyPr>
          <a:lstStyle/>
          <a:p>
            <a:pPr marL="0" indent="0" algn="just">
              <a:buNone/>
            </a:pPr>
            <a:r>
              <a:rPr lang="en-US" sz="2800" b="1" dirty="0"/>
              <a:t>Text linguistics</a:t>
            </a:r>
            <a:r>
              <a:rPr lang="en-US" sz="2800" dirty="0"/>
              <a:t> is a branch of linguistics that deals with texts as communication systems; it includes the following aspects:</a:t>
            </a:r>
          </a:p>
          <a:p>
            <a:pPr algn="just"/>
            <a:r>
              <a:rPr lang="en-US" sz="2800" dirty="0"/>
              <a:t>Cohesion</a:t>
            </a:r>
          </a:p>
          <a:p>
            <a:pPr algn="just"/>
            <a:r>
              <a:rPr lang="en-US" sz="2800" dirty="0"/>
              <a:t>Coherence</a:t>
            </a:r>
          </a:p>
          <a:p>
            <a:pPr algn="just"/>
            <a:r>
              <a:rPr lang="en-US" sz="2800" dirty="0"/>
              <a:t>Intentionality</a:t>
            </a:r>
          </a:p>
          <a:p>
            <a:pPr algn="just"/>
            <a:r>
              <a:rPr lang="en-US" sz="2800" dirty="0"/>
              <a:t>Acceptability</a:t>
            </a:r>
          </a:p>
          <a:p>
            <a:pPr algn="just"/>
            <a:r>
              <a:rPr lang="en-US" sz="2800" dirty="0" err="1"/>
              <a:t>Informativity</a:t>
            </a:r>
            <a:endParaRPr lang="en-US" sz="2800" dirty="0"/>
          </a:p>
          <a:p>
            <a:pPr algn="just"/>
            <a:r>
              <a:rPr lang="en-US" sz="2800" dirty="0" err="1"/>
              <a:t>Situationality</a:t>
            </a:r>
            <a:r>
              <a:rPr lang="en-US" sz="2800" dirty="0"/>
              <a:t> </a:t>
            </a:r>
          </a:p>
          <a:p>
            <a:pPr algn="just"/>
            <a:r>
              <a:rPr lang="en-US" sz="2800" dirty="0" err="1"/>
              <a:t>Intertextuality</a:t>
            </a:r>
            <a:endParaRPr lang="en-US" sz="2800" dirty="0"/>
          </a:p>
          <a:p>
            <a:pPr marL="0" indent="0" algn="just">
              <a:buNone/>
            </a:pPr>
            <a:r>
              <a:rPr lang="en-US" sz="2800" dirty="0"/>
              <a:t>One of the most famous scholar – Robert Alan de </a:t>
            </a:r>
            <a:r>
              <a:rPr lang="en-US" sz="2800" dirty="0" err="1"/>
              <a:t>Beaugrande</a:t>
            </a:r>
            <a:r>
              <a:rPr lang="en-US" sz="2800" dirty="0"/>
              <a:t> (1946-2008)</a:t>
            </a:r>
            <a:endParaRPr lang="uk-UA" sz="2800" dirty="0"/>
          </a:p>
        </p:txBody>
      </p:sp>
      <p:sp>
        <p:nvSpPr>
          <p:cNvPr id="4" name="Номер слайда 3"/>
          <p:cNvSpPr>
            <a:spLocks noGrp="1"/>
          </p:cNvSpPr>
          <p:nvPr>
            <p:ph type="sldNum" sz="quarter" idx="12"/>
          </p:nvPr>
        </p:nvSpPr>
        <p:spPr/>
        <p:txBody>
          <a:bodyPr/>
          <a:lstStyle/>
          <a:p>
            <a:fld id="{B19B0651-EE4F-4900-A07F-96A6BFA9D0F0}" type="slidenum">
              <a:rPr lang="ru-RU" smtClean="0"/>
              <a:t>18</a:t>
            </a:fld>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088" y="2276872"/>
            <a:ext cx="220255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98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3200" b="1" dirty="0"/>
              <a:t>Translation and semiotics</a:t>
            </a:r>
            <a:endParaRPr lang="uk-UA" sz="3200" b="1" dirty="0"/>
          </a:p>
        </p:txBody>
      </p:sp>
      <p:sp>
        <p:nvSpPr>
          <p:cNvPr id="3" name="Объект 2"/>
          <p:cNvSpPr>
            <a:spLocks noGrp="1"/>
          </p:cNvSpPr>
          <p:nvPr>
            <p:ph idx="1"/>
          </p:nvPr>
        </p:nvSpPr>
        <p:spPr>
          <a:xfrm>
            <a:off x="457200" y="908720"/>
            <a:ext cx="8229600" cy="5328592"/>
          </a:xfrm>
        </p:spPr>
        <p:txBody>
          <a:bodyPr>
            <a:normAutofit fontScale="92500"/>
          </a:bodyPr>
          <a:lstStyle/>
          <a:p>
            <a:pPr marL="0" indent="0" algn="just">
              <a:buNone/>
            </a:pPr>
            <a:r>
              <a:rPr lang="en-US" sz="2800" b="1" dirty="0"/>
              <a:t>Semiotics</a:t>
            </a:r>
            <a:r>
              <a:rPr lang="en-US" sz="2800" dirty="0"/>
              <a:t> is the study of meaning-making, the study of sign processes and meaningful communication. This includes the study of signs and sign processes (</a:t>
            </a:r>
            <a:r>
              <a:rPr lang="en-US" sz="2800" dirty="0" err="1"/>
              <a:t>semiosis</a:t>
            </a:r>
            <a:r>
              <a:rPr lang="en-US" sz="2800" dirty="0"/>
              <a:t>), indication, designation, likeness, analogy, metaphor, symbolism, signification, and communication. </a:t>
            </a:r>
          </a:p>
          <a:p>
            <a:pPr marL="0" indent="0" algn="just">
              <a:buNone/>
            </a:pPr>
            <a:r>
              <a:rPr lang="en-US" sz="2800" dirty="0"/>
              <a:t>Three branches of semiotics:</a:t>
            </a:r>
          </a:p>
          <a:p>
            <a:pPr algn="just">
              <a:buFont typeface="Wingdings" pitchFamily="2" charset="2"/>
              <a:buChar char="q"/>
            </a:pPr>
            <a:r>
              <a:rPr lang="en-US" sz="2800" dirty="0"/>
              <a:t>Semantics:  relation between signs and the things to which they refer.</a:t>
            </a:r>
          </a:p>
          <a:p>
            <a:pPr algn="just">
              <a:buFont typeface="Wingdings" pitchFamily="2" charset="2"/>
              <a:buChar char="q"/>
            </a:pPr>
            <a:r>
              <a:rPr lang="en-US" sz="2800" dirty="0" err="1"/>
              <a:t>Syntactics</a:t>
            </a:r>
            <a:r>
              <a:rPr lang="en-US" sz="2800" dirty="0"/>
              <a:t>: relations among or between signs in formal structures.</a:t>
            </a:r>
          </a:p>
          <a:p>
            <a:pPr algn="just">
              <a:buFont typeface="Wingdings" pitchFamily="2" charset="2"/>
              <a:buChar char="q"/>
            </a:pPr>
            <a:r>
              <a:rPr lang="en-US" sz="2800" dirty="0"/>
              <a:t>Pragmatics: relation between signs and sign-using agents or interpreters.  </a:t>
            </a:r>
            <a:endParaRPr lang="uk-UA" sz="2800" dirty="0"/>
          </a:p>
        </p:txBody>
      </p:sp>
      <p:sp>
        <p:nvSpPr>
          <p:cNvPr id="4" name="Номер слайда 3"/>
          <p:cNvSpPr>
            <a:spLocks noGrp="1"/>
          </p:cNvSpPr>
          <p:nvPr>
            <p:ph type="sldNum" sz="quarter" idx="12"/>
          </p:nvPr>
        </p:nvSpPr>
        <p:spPr/>
        <p:txBody>
          <a:bodyPr/>
          <a:lstStyle/>
          <a:p>
            <a:fld id="{B19B0651-EE4F-4900-A07F-96A6BFA9D0F0}" type="slidenum">
              <a:rPr lang="ru-RU" smtClean="0"/>
              <a:t>19</a:t>
            </a:fld>
            <a:endParaRPr lang="ru-RU"/>
          </a:p>
        </p:txBody>
      </p:sp>
    </p:spTree>
    <p:extLst>
      <p:ext uri="{BB962C8B-B14F-4D97-AF65-F5344CB8AC3E}">
        <p14:creationId xmlns:p14="http://schemas.microsoft.com/office/powerpoint/2010/main" val="203960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What is translation? </a:t>
            </a:r>
            <a:endParaRPr lang="uk-UA" dirty="0"/>
          </a:p>
        </p:txBody>
      </p:sp>
      <p:sp>
        <p:nvSpPr>
          <p:cNvPr id="3" name="Объект 2"/>
          <p:cNvSpPr>
            <a:spLocks noGrp="1"/>
          </p:cNvSpPr>
          <p:nvPr>
            <p:ph idx="1"/>
          </p:nvPr>
        </p:nvSpPr>
        <p:spPr/>
        <p:txBody>
          <a:bodyPr>
            <a:normAutofit fontScale="92500" lnSpcReduction="20000"/>
          </a:bodyPr>
          <a:lstStyle/>
          <a:p>
            <a:pPr algn="just"/>
            <a:r>
              <a:rPr lang="en-US" dirty="0"/>
              <a:t>Translation is </a:t>
            </a:r>
            <a:r>
              <a:rPr lang="en-US" b="1" dirty="0"/>
              <a:t>a rendering </a:t>
            </a:r>
            <a:r>
              <a:rPr lang="en-US" dirty="0"/>
              <a:t>from one language into another; </a:t>
            </a:r>
            <a:r>
              <a:rPr lang="en-US" i="1" dirty="0"/>
              <a:t>also</a:t>
            </a:r>
            <a:r>
              <a:rPr lang="en-US" dirty="0"/>
              <a:t> </a:t>
            </a:r>
            <a:r>
              <a:rPr lang="en-US" b="1" dirty="0"/>
              <a:t>:</a:t>
            </a:r>
            <a:r>
              <a:rPr lang="en-US" dirty="0"/>
              <a:t>  </a:t>
            </a:r>
            <a:r>
              <a:rPr lang="en-US" b="1" dirty="0"/>
              <a:t>the product </a:t>
            </a:r>
            <a:r>
              <a:rPr lang="en-US" dirty="0"/>
              <a:t>of such a rendering (Merriam-Webster’s Dictionary) </a:t>
            </a:r>
          </a:p>
          <a:p>
            <a:pPr algn="just"/>
            <a:r>
              <a:rPr lang="en-GB" dirty="0"/>
              <a:t>Translation may be defined as a means of </a:t>
            </a:r>
            <a:r>
              <a:rPr lang="en-GB" dirty="0" err="1"/>
              <a:t>interlingual</a:t>
            </a:r>
            <a:r>
              <a:rPr lang="en-GB" dirty="0"/>
              <a:t> communication which renders meaning across cultures (</a:t>
            </a:r>
            <a:r>
              <a:rPr lang="ru-RU" dirty="0"/>
              <a:t>А. Л. Бурак</a:t>
            </a:r>
            <a:r>
              <a:rPr lang="en-US" dirty="0"/>
              <a:t>, 2002</a:t>
            </a:r>
            <a:r>
              <a:rPr lang="en-GB" dirty="0"/>
              <a:t>). </a:t>
            </a:r>
          </a:p>
          <a:p>
            <a:pPr algn="just"/>
            <a:r>
              <a:rPr lang="en-GB" dirty="0"/>
              <a:t>Translation is the </a:t>
            </a:r>
            <a:r>
              <a:rPr lang="en-GB" b="1" i="1" dirty="0"/>
              <a:t>process</a:t>
            </a:r>
            <a:r>
              <a:rPr lang="en-GB" dirty="0"/>
              <a:t> and </a:t>
            </a:r>
            <a:r>
              <a:rPr lang="en-GB" b="1" i="1" dirty="0"/>
              <a:t>result</a:t>
            </a:r>
            <a:r>
              <a:rPr lang="en-GB" dirty="0"/>
              <a:t> of creating a text in a target, or translating, language (TL); this text has approximately the same communicative value as the corresponding text in the source language (SL)</a:t>
            </a:r>
            <a:r>
              <a:rPr lang="en-US" dirty="0"/>
              <a:t>. Ibid.  </a:t>
            </a: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221000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Roman Jacobson’s Theory of translation</a:t>
            </a:r>
            <a:endParaRPr lang="uk-UA" dirty="0"/>
          </a:p>
        </p:txBody>
      </p:sp>
      <p:sp>
        <p:nvSpPr>
          <p:cNvPr id="3" name="Объект 2"/>
          <p:cNvSpPr>
            <a:spLocks noGrp="1"/>
          </p:cNvSpPr>
          <p:nvPr>
            <p:ph sz="half" idx="1"/>
          </p:nvPr>
        </p:nvSpPr>
        <p:spPr>
          <a:xfrm>
            <a:off x="457200" y="1600200"/>
            <a:ext cx="5770984" cy="4525963"/>
          </a:xfrm>
        </p:spPr>
        <p:txBody>
          <a:bodyPr/>
          <a:lstStyle/>
          <a:p>
            <a:pPr marL="0" indent="0" algn="just">
              <a:buNone/>
            </a:pPr>
            <a:r>
              <a:rPr lang="en-US" dirty="0"/>
              <a:t>Roman Jacobson (1896-1982) was a Russian-American linguist and literary theorist; the pioneer of the structural analysis of language. </a:t>
            </a:r>
          </a:p>
          <a:p>
            <a:pPr marL="0" indent="0" algn="just">
              <a:buNone/>
            </a:pPr>
            <a:r>
              <a:rPr lang="en-US" dirty="0"/>
              <a:t>The most important essay is “On Linguistic Aspects of Translation” (1959).</a:t>
            </a:r>
            <a:endParaRPr lang="uk-UA" dirty="0"/>
          </a:p>
        </p:txBody>
      </p:sp>
      <p:sp>
        <p:nvSpPr>
          <p:cNvPr id="4" name="Объект 3"/>
          <p:cNvSpPr>
            <a:spLocks noGrp="1"/>
          </p:cNvSpPr>
          <p:nvPr>
            <p:ph sz="half" idx="2"/>
          </p:nvPr>
        </p:nvSpPr>
        <p:spPr>
          <a:xfrm>
            <a:off x="6372200" y="1600201"/>
            <a:ext cx="2314600" cy="2604542"/>
          </a:xfrm>
        </p:spPr>
        <p:txBody>
          <a:bodyPr/>
          <a:lstStyle/>
          <a:p>
            <a:pPr marL="0" indent="0">
              <a:buNone/>
            </a:pPr>
            <a:endParaRPr lang="uk-UA" dirty="0"/>
          </a:p>
        </p:txBody>
      </p:sp>
      <p:sp>
        <p:nvSpPr>
          <p:cNvPr id="5" name="Номер слайда 4"/>
          <p:cNvSpPr>
            <a:spLocks noGrp="1"/>
          </p:cNvSpPr>
          <p:nvPr>
            <p:ph type="sldNum" sz="quarter" idx="12"/>
          </p:nvPr>
        </p:nvSpPr>
        <p:spPr/>
        <p:txBody>
          <a:bodyPr/>
          <a:lstStyle/>
          <a:p>
            <a:fld id="{B19B0651-EE4F-4900-A07F-96A6BFA9D0F0}" type="slidenum">
              <a:rPr lang="ru-RU" smtClean="0"/>
              <a:t>20</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556792"/>
            <a:ext cx="20955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1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3200" dirty="0">
                <a:solidFill>
                  <a:schemeClr val="bg1"/>
                </a:solidFill>
              </a:rPr>
              <a:t>The most important aspects of his theory:</a:t>
            </a:r>
            <a:endParaRPr lang="uk-UA" sz="3200" dirty="0">
              <a:solidFill>
                <a:schemeClr val="bg1"/>
              </a:solidFill>
            </a:endParaRPr>
          </a:p>
        </p:txBody>
      </p:sp>
      <p:sp>
        <p:nvSpPr>
          <p:cNvPr id="3" name="Объект 2"/>
          <p:cNvSpPr>
            <a:spLocks noGrp="1"/>
          </p:cNvSpPr>
          <p:nvPr>
            <p:ph idx="1"/>
          </p:nvPr>
        </p:nvSpPr>
        <p:spPr>
          <a:xfrm>
            <a:off x="251520" y="980728"/>
            <a:ext cx="8712968" cy="5256584"/>
          </a:xfrm>
        </p:spPr>
        <p:txBody>
          <a:bodyPr>
            <a:normAutofit/>
          </a:bodyPr>
          <a:lstStyle/>
          <a:p>
            <a:pPr algn="just"/>
            <a:r>
              <a:rPr lang="en-US" sz="2400" dirty="0" err="1">
                <a:solidFill>
                  <a:schemeClr val="bg1"/>
                </a:solidFill>
              </a:rPr>
              <a:t>Jakobson</a:t>
            </a:r>
            <a:r>
              <a:rPr lang="en-US" sz="2400" dirty="0">
                <a:solidFill>
                  <a:schemeClr val="bg1"/>
                </a:solidFill>
              </a:rPr>
              <a:t> believes that meaning lies with the signifier and not in the signified. Thus it is the linguistic verbal sign that gives an object its meaning (“there is no </a:t>
            </a:r>
            <a:r>
              <a:rPr lang="en-US" sz="2400" i="1" dirty="0" err="1">
                <a:solidFill>
                  <a:schemeClr val="bg1"/>
                </a:solidFill>
              </a:rPr>
              <a:t>signatum</a:t>
            </a:r>
            <a:r>
              <a:rPr lang="en-US" sz="2400" dirty="0">
                <a:solidFill>
                  <a:schemeClr val="bg1"/>
                </a:solidFill>
              </a:rPr>
              <a:t> without </a:t>
            </a:r>
            <a:r>
              <a:rPr lang="en-US" sz="2400" i="1" dirty="0" err="1">
                <a:solidFill>
                  <a:schemeClr val="bg1"/>
                </a:solidFill>
              </a:rPr>
              <a:t>signum</a:t>
            </a:r>
            <a:r>
              <a:rPr lang="en-US" sz="2400" dirty="0">
                <a:solidFill>
                  <a:schemeClr val="bg1"/>
                </a:solidFill>
              </a:rPr>
              <a:t>”, 1959, p. 232). </a:t>
            </a:r>
          </a:p>
          <a:p>
            <a:r>
              <a:rPr lang="en-US" sz="2400" dirty="0">
                <a:solidFill>
                  <a:schemeClr val="bg1"/>
                </a:solidFill>
              </a:rPr>
              <a:t>Interpretation of a verbal sign according to Roman </a:t>
            </a:r>
            <a:r>
              <a:rPr lang="en-US" sz="2400" dirty="0" err="1">
                <a:solidFill>
                  <a:schemeClr val="bg1"/>
                </a:solidFill>
              </a:rPr>
              <a:t>Jakobson</a:t>
            </a:r>
            <a:r>
              <a:rPr lang="en-US" sz="2400" dirty="0">
                <a:solidFill>
                  <a:schemeClr val="bg1"/>
                </a:solidFill>
              </a:rPr>
              <a:t> can happen in three ways:</a:t>
            </a:r>
          </a:p>
          <a:p>
            <a:pPr marL="0" indent="0">
              <a:buNone/>
            </a:pPr>
            <a:endParaRPr lang="en-US" sz="2400" dirty="0">
              <a:solidFill>
                <a:schemeClr val="bg1"/>
              </a:solidFill>
            </a:endParaRPr>
          </a:p>
          <a:p>
            <a:pPr>
              <a:buFont typeface="Wingdings" pitchFamily="2" charset="2"/>
              <a:buChar char="v"/>
            </a:pPr>
            <a:r>
              <a:rPr lang="en-US" sz="2400" dirty="0" err="1">
                <a:solidFill>
                  <a:schemeClr val="bg1"/>
                </a:solidFill>
              </a:rPr>
              <a:t>Intralingual</a:t>
            </a:r>
            <a:r>
              <a:rPr lang="en-US" sz="2400" dirty="0">
                <a:solidFill>
                  <a:schemeClr val="bg1"/>
                </a:solidFill>
              </a:rPr>
              <a:t> (within one language, i.e. rewording or paraphrase)</a:t>
            </a:r>
            <a:br>
              <a:rPr lang="en-US" sz="2400" dirty="0">
                <a:solidFill>
                  <a:schemeClr val="bg1"/>
                </a:solidFill>
              </a:rPr>
            </a:br>
            <a:r>
              <a:rPr lang="en-US" sz="2400" dirty="0">
                <a:solidFill>
                  <a:schemeClr val="bg1"/>
                </a:solidFill>
              </a:rPr>
              <a:t> </a:t>
            </a:r>
          </a:p>
          <a:p>
            <a:pPr>
              <a:buFont typeface="Wingdings" pitchFamily="2" charset="2"/>
              <a:buChar char="v"/>
            </a:pPr>
            <a:r>
              <a:rPr lang="en-US" sz="2400" dirty="0" err="1">
                <a:solidFill>
                  <a:schemeClr val="bg1"/>
                </a:solidFill>
              </a:rPr>
              <a:t>Interlingual</a:t>
            </a:r>
            <a:r>
              <a:rPr lang="en-US" sz="2400" dirty="0">
                <a:solidFill>
                  <a:schemeClr val="bg1"/>
                </a:solidFill>
              </a:rPr>
              <a:t> (between two languages) </a:t>
            </a:r>
            <a:br>
              <a:rPr lang="en-US" sz="2400" dirty="0">
                <a:solidFill>
                  <a:schemeClr val="bg1"/>
                </a:solidFill>
              </a:rPr>
            </a:br>
            <a:r>
              <a:rPr lang="en-US" sz="2400" dirty="0">
                <a:solidFill>
                  <a:schemeClr val="bg1"/>
                </a:solidFill>
              </a:rPr>
              <a:t> </a:t>
            </a:r>
          </a:p>
          <a:p>
            <a:pPr>
              <a:buFont typeface="Wingdings" pitchFamily="2" charset="2"/>
              <a:buChar char="v"/>
            </a:pPr>
            <a:r>
              <a:rPr lang="en-US" sz="2400" dirty="0" err="1">
                <a:solidFill>
                  <a:schemeClr val="bg1"/>
                </a:solidFill>
              </a:rPr>
              <a:t>Intersemiotic</a:t>
            </a:r>
            <a:r>
              <a:rPr lang="en-US" sz="2400" dirty="0">
                <a:solidFill>
                  <a:schemeClr val="bg1"/>
                </a:solidFill>
              </a:rPr>
              <a:t> (between sign systems)</a:t>
            </a:r>
          </a:p>
          <a:p>
            <a:pPr marL="0" indent="0">
              <a:buNone/>
            </a:pPr>
            <a:endParaRPr lang="uk-UA" sz="2400" dirty="0">
              <a:solidFill>
                <a:schemeClr val="bg1"/>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21</a:t>
            </a:fld>
            <a:endParaRPr lang="ru-RU"/>
          </a:p>
        </p:txBody>
      </p:sp>
    </p:spTree>
    <p:extLst>
      <p:ext uri="{BB962C8B-B14F-4D97-AF65-F5344CB8AC3E}">
        <p14:creationId xmlns:p14="http://schemas.microsoft.com/office/powerpoint/2010/main" val="3395104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uk-UA" dirty="0"/>
          </a:p>
        </p:txBody>
      </p:sp>
      <p:sp>
        <p:nvSpPr>
          <p:cNvPr id="3" name="Объект 2"/>
          <p:cNvSpPr>
            <a:spLocks noGrp="1"/>
          </p:cNvSpPr>
          <p:nvPr>
            <p:ph idx="1"/>
          </p:nvPr>
        </p:nvSpPr>
        <p:spPr>
          <a:xfrm>
            <a:off x="457200" y="404664"/>
            <a:ext cx="8229600" cy="5721499"/>
          </a:xfrm>
        </p:spPr>
        <p:txBody>
          <a:bodyPr>
            <a:normAutofit fontScale="92500" lnSpcReduction="10000"/>
          </a:bodyPr>
          <a:lstStyle/>
          <a:p>
            <a:pPr algn="just"/>
            <a:r>
              <a:rPr lang="en-US" b="1" dirty="0" err="1">
                <a:solidFill>
                  <a:schemeClr val="bg1"/>
                </a:solidFill>
              </a:rPr>
              <a:t>Intralingual</a:t>
            </a:r>
            <a:r>
              <a:rPr lang="en-US" b="1" dirty="0">
                <a:solidFill>
                  <a:schemeClr val="bg1"/>
                </a:solidFill>
              </a:rPr>
              <a:t> translation</a:t>
            </a:r>
          </a:p>
          <a:p>
            <a:pPr marL="0" indent="0" algn="just">
              <a:buNone/>
            </a:pPr>
            <a:r>
              <a:rPr lang="en-US" sz="2800" dirty="0">
                <a:solidFill>
                  <a:schemeClr val="bg1"/>
                </a:solidFill>
              </a:rPr>
              <a:t>The </a:t>
            </a:r>
            <a:r>
              <a:rPr lang="en-US" sz="2800" dirty="0" err="1">
                <a:solidFill>
                  <a:schemeClr val="bg1"/>
                </a:solidFill>
              </a:rPr>
              <a:t>intralingual</a:t>
            </a:r>
            <a:r>
              <a:rPr lang="en-US" sz="2800" dirty="0">
                <a:solidFill>
                  <a:schemeClr val="bg1"/>
                </a:solidFill>
              </a:rPr>
              <a:t> translation of a word uses either another, more or less synonymous, word or resorts to a circumlocution. Yet synonymy, as a rule, is not complete equivalence: for example, “every celibate is a bachelor, but not every bachelor is a celibate.” A word or an idiomatic phrase-word, briefly a code-unit of the highest level, may be fully interpreted only by means of an equivalent combination of code-units, i.e., a message referring to this code-unit: “every bachelor is an unmarried man, and every unmarried man is a bachelor,” or “every celibate is bound not to marry, and everyone who is bound not to marry is a celibate.”</a:t>
            </a:r>
            <a:br>
              <a:rPr lang="en-US" sz="2800" dirty="0">
                <a:solidFill>
                  <a:schemeClr val="bg1"/>
                </a:solidFill>
              </a:rPr>
            </a:br>
            <a:br>
              <a:rPr lang="en-US" sz="2800" dirty="0">
                <a:solidFill>
                  <a:schemeClr val="bg1"/>
                </a:solidFill>
              </a:rPr>
            </a:br>
            <a:endParaRPr lang="uk-UA" sz="2800" dirty="0">
              <a:solidFill>
                <a:schemeClr val="bg1"/>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22</a:t>
            </a:fld>
            <a:endParaRPr lang="ru-RU"/>
          </a:p>
        </p:txBody>
      </p:sp>
    </p:spTree>
    <p:extLst>
      <p:ext uri="{BB962C8B-B14F-4D97-AF65-F5344CB8AC3E}">
        <p14:creationId xmlns:p14="http://schemas.microsoft.com/office/powerpoint/2010/main" val="63712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uk-UA" dirty="0"/>
          </a:p>
        </p:txBody>
      </p:sp>
      <p:sp>
        <p:nvSpPr>
          <p:cNvPr id="3" name="Объект 2"/>
          <p:cNvSpPr>
            <a:spLocks noGrp="1"/>
          </p:cNvSpPr>
          <p:nvPr>
            <p:ph idx="1"/>
          </p:nvPr>
        </p:nvSpPr>
        <p:spPr>
          <a:xfrm>
            <a:off x="457200" y="476672"/>
            <a:ext cx="8229600" cy="5649491"/>
          </a:xfrm>
        </p:spPr>
        <p:txBody>
          <a:bodyPr>
            <a:normAutofit fontScale="92500" lnSpcReduction="20000"/>
          </a:bodyPr>
          <a:lstStyle/>
          <a:p>
            <a:r>
              <a:rPr lang="en-US" sz="3500" b="1" dirty="0" err="1"/>
              <a:t>Interlingual</a:t>
            </a:r>
            <a:r>
              <a:rPr lang="en-US" sz="3500" b="1" dirty="0"/>
              <a:t> translation</a:t>
            </a:r>
          </a:p>
          <a:p>
            <a:pPr marL="0" indent="0" algn="just">
              <a:buNone/>
            </a:pPr>
            <a:r>
              <a:rPr lang="en-US" dirty="0"/>
              <a:t>Likewise, on the level of </a:t>
            </a:r>
            <a:r>
              <a:rPr lang="en-US" dirty="0" err="1"/>
              <a:t>interlingual</a:t>
            </a:r>
            <a:r>
              <a:rPr lang="en-US" dirty="0"/>
              <a:t> translation, there is ordinarily no full equivalence between code-units, while messages may serve as adequate</a:t>
            </a:r>
            <a:br>
              <a:rPr lang="en-US" dirty="0"/>
            </a:br>
            <a:r>
              <a:rPr lang="en-US" dirty="0"/>
              <a:t>interpretations of alien code-units or messages. The English word “cheese” cannot be completely identified with its standard Russian heteronym “ </a:t>
            </a:r>
            <a:r>
              <a:rPr lang="ru-RU" dirty="0"/>
              <a:t>сыр</a:t>
            </a:r>
            <a:r>
              <a:rPr lang="en-US" dirty="0"/>
              <a:t>,” because cottage cheese is a cheese but not a </a:t>
            </a:r>
            <a:r>
              <a:rPr lang="ru-RU" dirty="0"/>
              <a:t>сыр</a:t>
            </a:r>
            <a:r>
              <a:rPr lang="en-US" dirty="0"/>
              <a:t>. Russians say:</a:t>
            </a:r>
            <a:r>
              <a:rPr lang="ru-RU" dirty="0"/>
              <a:t> Принеси сыру и творогу</a:t>
            </a:r>
            <a:r>
              <a:rPr lang="en-US" dirty="0"/>
              <a:t> “bring cheese and [sic] cottage cheese.” In standard Russian, the food made of pressed curds is called only if ferment is used.</a:t>
            </a:r>
            <a:br>
              <a:rPr lang="en-US" dirty="0"/>
            </a:br>
            <a:br>
              <a:rPr lang="en-US" dirty="0"/>
            </a:b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23</a:t>
            </a:fld>
            <a:endParaRPr lang="ru-RU"/>
          </a:p>
        </p:txBody>
      </p:sp>
    </p:spTree>
    <p:extLst>
      <p:ext uri="{BB962C8B-B14F-4D97-AF65-F5344CB8AC3E}">
        <p14:creationId xmlns:p14="http://schemas.microsoft.com/office/powerpoint/2010/main" val="103806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en-US" sz="3200" dirty="0"/>
              <a:t>Bruno </a:t>
            </a:r>
            <a:r>
              <a:rPr lang="en-US" sz="3200" dirty="0" err="1"/>
              <a:t>Osimo</a:t>
            </a:r>
            <a:r>
              <a:rPr lang="en-US" sz="3200" dirty="0"/>
              <a:t> (born in 1958)</a:t>
            </a:r>
            <a:endParaRPr lang="uk-UA" sz="3200" dirty="0"/>
          </a:p>
        </p:txBody>
      </p:sp>
      <p:sp>
        <p:nvSpPr>
          <p:cNvPr id="3" name="Объект 2"/>
          <p:cNvSpPr>
            <a:spLocks noGrp="1"/>
          </p:cNvSpPr>
          <p:nvPr>
            <p:ph sz="half" idx="1"/>
          </p:nvPr>
        </p:nvSpPr>
        <p:spPr>
          <a:xfrm>
            <a:off x="457200" y="1600200"/>
            <a:ext cx="5698976" cy="4525963"/>
          </a:xfrm>
        </p:spPr>
        <p:txBody>
          <a:bodyPr>
            <a:normAutofit lnSpcReduction="10000"/>
          </a:bodyPr>
          <a:lstStyle/>
          <a:p>
            <a:pPr marL="0" indent="0" algn="just">
              <a:buNone/>
            </a:pPr>
            <a:r>
              <a:rPr lang="en-US" dirty="0"/>
              <a:t>Bruno </a:t>
            </a:r>
            <a:r>
              <a:rPr lang="en-US" dirty="0" err="1"/>
              <a:t>Osimo</a:t>
            </a:r>
            <a:r>
              <a:rPr lang="en-US" dirty="0"/>
              <a:t> is a follower of Roman Jacobson’s theory of translation whose approach integrates translation activities as a mental process, not only between languages (</a:t>
            </a:r>
            <a:r>
              <a:rPr lang="en-US" dirty="0" err="1"/>
              <a:t>interlingual</a:t>
            </a:r>
            <a:r>
              <a:rPr lang="en-US" dirty="0"/>
              <a:t> translation) but also within the same language (</a:t>
            </a:r>
            <a:r>
              <a:rPr lang="en-US" dirty="0" err="1"/>
              <a:t>intralinguistic</a:t>
            </a:r>
            <a:r>
              <a:rPr lang="en-US" dirty="0"/>
              <a:t> translation) and between </a:t>
            </a:r>
            <a:r>
              <a:rPr lang="en-US" i="1" dirty="0"/>
              <a:t>verbal</a:t>
            </a:r>
            <a:r>
              <a:rPr lang="en-US" dirty="0"/>
              <a:t> and </a:t>
            </a:r>
            <a:r>
              <a:rPr lang="en-US" i="1" dirty="0"/>
              <a:t>non verbal</a:t>
            </a:r>
            <a:r>
              <a:rPr lang="en-US" dirty="0"/>
              <a:t> systems of signs (</a:t>
            </a:r>
            <a:r>
              <a:rPr lang="en-US" dirty="0" err="1"/>
              <a:t>intersemiotic</a:t>
            </a:r>
            <a:r>
              <a:rPr lang="en-US" dirty="0"/>
              <a:t> translation). </a:t>
            </a:r>
            <a:endParaRPr lang="uk-UA" dirty="0"/>
          </a:p>
        </p:txBody>
      </p:sp>
      <p:sp>
        <p:nvSpPr>
          <p:cNvPr id="4" name="Объект 3"/>
          <p:cNvSpPr>
            <a:spLocks noGrp="1"/>
          </p:cNvSpPr>
          <p:nvPr>
            <p:ph sz="half" idx="2"/>
          </p:nvPr>
        </p:nvSpPr>
        <p:spPr>
          <a:xfrm>
            <a:off x="6300192" y="1600200"/>
            <a:ext cx="2386608" cy="4525963"/>
          </a:xfrm>
        </p:spPr>
        <p:txBody>
          <a:bodyPr>
            <a:normAutofit lnSpcReduction="10000"/>
          </a:bodyPr>
          <a:lstStyle/>
          <a:p>
            <a:endParaRPr lang="uk-UA" dirty="0"/>
          </a:p>
        </p:txBody>
      </p:sp>
      <p:sp>
        <p:nvSpPr>
          <p:cNvPr id="5" name="Номер слайда 4"/>
          <p:cNvSpPr>
            <a:spLocks noGrp="1"/>
          </p:cNvSpPr>
          <p:nvPr>
            <p:ph type="sldNum" sz="quarter" idx="12"/>
          </p:nvPr>
        </p:nvSpPr>
        <p:spPr/>
        <p:txBody>
          <a:bodyPr/>
          <a:lstStyle/>
          <a:p>
            <a:fld id="{B19B0651-EE4F-4900-A07F-96A6BFA9D0F0}" type="slidenum">
              <a:rPr lang="ru-RU" smtClean="0"/>
              <a:t>24</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556792"/>
            <a:ext cx="24288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637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653136"/>
            <a:ext cx="8229600" cy="1575048"/>
          </a:xfrm>
        </p:spPr>
        <p:txBody>
          <a:bodyPr>
            <a:normAutofit/>
          </a:bodyPr>
          <a:lstStyle/>
          <a:p>
            <a:r>
              <a:rPr lang="en-US" sz="2800" dirty="0"/>
              <a:t>A central concept of translation studies described by Bruno </a:t>
            </a:r>
            <a:r>
              <a:rPr lang="en-US" sz="2800" dirty="0" err="1"/>
              <a:t>Osimo</a:t>
            </a:r>
            <a:r>
              <a:rPr lang="en-US" sz="2800" dirty="0"/>
              <a:t> is code-switching, key characteristic of multilingual individuals.</a:t>
            </a:r>
            <a:endParaRPr lang="uk-UA" sz="2800" dirty="0"/>
          </a:p>
        </p:txBody>
      </p:sp>
      <p:sp>
        <p:nvSpPr>
          <p:cNvPr id="3" name="Объект 2"/>
          <p:cNvSpPr>
            <a:spLocks noGrp="1"/>
          </p:cNvSpPr>
          <p:nvPr>
            <p:ph idx="1"/>
          </p:nvPr>
        </p:nvSpPr>
        <p:spPr>
          <a:xfrm>
            <a:off x="539552" y="404665"/>
            <a:ext cx="8136904" cy="4176464"/>
          </a:xfrm>
        </p:spPr>
        <p:txBody>
          <a:bodyPr/>
          <a:lstStyle/>
          <a:p>
            <a:pPr marL="0" indent="0" algn="just">
              <a:buNone/>
            </a:pPr>
            <a:r>
              <a:rPr lang="en-US" dirty="0"/>
              <a:t>"Translation is the creation of a language of mediation between various cultures. The historic analysis of translation presupposes the readiness of the researcher to interpret the languages of the translators belonging to different ages, and also to interpret their ability to create new languages of mediation (</a:t>
            </a:r>
            <a:r>
              <a:rPr lang="en-US" dirty="0" err="1"/>
              <a:t>Osimo</a:t>
            </a:r>
            <a:r>
              <a:rPr lang="en-US" dirty="0"/>
              <a:t> 2002, </a:t>
            </a:r>
            <a:r>
              <a:rPr lang="en-US" dirty="0" err="1"/>
              <a:t>Torop</a:t>
            </a:r>
            <a:r>
              <a:rPr lang="en-US" dirty="0"/>
              <a:t> 2009). " </a:t>
            </a: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25</a:t>
            </a:fld>
            <a:endParaRPr lang="ru-RU"/>
          </a:p>
        </p:txBody>
      </p:sp>
    </p:spTree>
    <p:extLst>
      <p:ext uri="{BB962C8B-B14F-4D97-AF65-F5344CB8AC3E}">
        <p14:creationId xmlns:p14="http://schemas.microsoft.com/office/powerpoint/2010/main" val="284367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Yuri </a:t>
            </a:r>
            <a:r>
              <a:rPr lang="en-US" sz="3200" dirty="0" err="1"/>
              <a:t>Lotman</a:t>
            </a:r>
            <a:r>
              <a:rPr lang="en-US" sz="3200" dirty="0"/>
              <a:t> (1922-1993)</a:t>
            </a:r>
            <a:endParaRPr lang="uk-UA" sz="3200" dirty="0"/>
          </a:p>
        </p:txBody>
      </p:sp>
      <p:sp>
        <p:nvSpPr>
          <p:cNvPr id="3" name="Объект 2"/>
          <p:cNvSpPr>
            <a:spLocks noGrp="1"/>
          </p:cNvSpPr>
          <p:nvPr>
            <p:ph sz="half" idx="1"/>
          </p:nvPr>
        </p:nvSpPr>
        <p:spPr>
          <a:xfrm>
            <a:off x="457200" y="1412776"/>
            <a:ext cx="6131024" cy="4713387"/>
          </a:xfrm>
        </p:spPr>
        <p:txBody>
          <a:bodyPr/>
          <a:lstStyle/>
          <a:p>
            <a:pPr marL="0" indent="0" algn="just">
              <a:buNone/>
            </a:pPr>
            <a:r>
              <a:rPr lang="en-US" dirty="0"/>
              <a:t>He developed R. Jacobson concept of language as a code system: the language cannot be considered as only a code, that is an artificial and contractual system which has appeared recently, but Y. </a:t>
            </a:r>
            <a:r>
              <a:rPr lang="en-US" dirty="0" err="1"/>
              <a:t>Lotman</a:t>
            </a:r>
            <a:r>
              <a:rPr lang="en-US" dirty="0"/>
              <a:t> suggests the formula</a:t>
            </a:r>
          </a:p>
          <a:p>
            <a:pPr marL="0" indent="0" algn="ctr">
              <a:buNone/>
            </a:pPr>
            <a:r>
              <a:rPr lang="en-US" dirty="0"/>
              <a:t> </a:t>
            </a:r>
            <a:r>
              <a:rPr lang="en-US" i="1" dirty="0"/>
              <a:t>Language</a:t>
            </a:r>
            <a:r>
              <a:rPr lang="en-US" dirty="0"/>
              <a:t> = </a:t>
            </a:r>
            <a:r>
              <a:rPr lang="en-US" i="1" dirty="0"/>
              <a:t>code + history</a:t>
            </a:r>
            <a:r>
              <a:rPr lang="en-US" dirty="0"/>
              <a:t>.</a:t>
            </a:r>
          </a:p>
          <a:p>
            <a:pPr marL="0" indent="0" algn="just">
              <a:buNone/>
            </a:pPr>
            <a:r>
              <a:rPr lang="en-US" dirty="0"/>
              <a:t>In accordance with R. Jacobson, the aim of intercourse is adequacy of communication.  </a:t>
            </a:r>
            <a:endParaRPr lang="uk-UA" dirty="0"/>
          </a:p>
        </p:txBody>
      </p:sp>
      <p:sp>
        <p:nvSpPr>
          <p:cNvPr id="4" name="Объект 3"/>
          <p:cNvSpPr>
            <a:spLocks noGrp="1"/>
          </p:cNvSpPr>
          <p:nvPr>
            <p:ph sz="half" idx="2"/>
          </p:nvPr>
        </p:nvSpPr>
        <p:spPr>
          <a:xfrm>
            <a:off x="6588224" y="1600200"/>
            <a:ext cx="2098576" cy="4525963"/>
          </a:xfrm>
        </p:spPr>
        <p:txBody>
          <a:bodyPr/>
          <a:lstStyle/>
          <a:p>
            <a:endParaRPr lang="uk-UA" dirty="0"/>
          </a:p>
        </p:txBody>
      </p:sp>
      <p:sp>
        <p:nvSpPr>
          <p:cNvPr id="5" name="Номер слайда 4"/>
          <p:cNvSpPr>
            <a:spLocks noGrp="1"/>
          </p:cNvSpPr>
          <p:nvPr>
            <p:ph type="sldNum" sz="quarter" idx="12"/>
          </p:nvPr>
        </p:nvSpPr>
        <p:spPr/>
        <p:txBody>
          <a:bodyPr/>
          <a:lstStyle/>
          <a:p>
            <a:fld id="{B19B0651-EE4F-4900-A07F-96A6BFA9D0F0}" type="slidenum">
              <a:rPr lang="ru-RU" smtClean="0"/>
              <a:t>26</a:t>
            </a:fld>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556792"/>
            <a:ext cx="2116063" cy="283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71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bodyPr>
          <a:lstStyle/>
          <a:p>
            <a:r>
              <a:rPr lang="en-US" sz="2800" dirty="0"/>
              <a:t>The abstract model of communication: a structure without memory (1) and </a:t>
            </a:r>
            <a:r>
              <a:rPr lang="en-US" sz="2800"/>
              <a:t>with memory (2)</a:t>
            </a:r>
            <a:endParaRPr lang="uk-UA" sz="2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93028974"/>
              </p:ext>
            </p:extLst>
          </p:nvPr>
        </p:nvGraphicFramePr>
        <p:xfrm>
          <a:off x="1475656" y="4149080"/>
          <a:ext cx="6192688" cy="2121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t>27</a:t>
            </a:fld>
            <a:endParaRPr lang="ru-RU"/>
          </a:p>
        </p:txBody>
      </p:sp>
      <p:sp>
        <p:nvSpPr>
          <p:cNvPr id="7" name="Овал 6"/>
          <p:cNvSpPr/>
          <p:nvPr/>
        </p:nvSpPr>
        <p:spPr>
          <a:xfrm>
            <a:off x="1907704" y="1412776"/>
            <a:ext cx="1944216" cy="187220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a:t>
            </a:r>
            <a:endParaRPr lang="uk-UA" sz="5400" dirty="0">
              <a:solidFill>
                <a:schemeClr val="tx1"/>
              </a:solidFill>
            </a:endParaRPr>
          </a:p>
        </p:txBody>
      </p:sp>
      <p:sp>
        <p:nvSpPr>
          <p:cNvPr id="8" name="Овал 7"/>
          <p:cNvSpPr/>
          <p:nvPr/>
        </p:nvSpPr>
        <p:spPr>
          <a:xfrm>
            <a:off x="5292080" y="1424224"/>
            <a:ext cx="1944216"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B</a:t>
            </a:r>
            <a:endParaRPr lang="uk-UA" sz="5400" dirty="0">
              <a:solidFill>
                <a:schemeClr val="tx1"/>
              </a:solidFill>
            </a:endParaRPr>
          </a:p>
        </p:txBody>
      </p:sp>
      <p:sp>
        <p:nvSpPr>
          <p:cNvPr id="9" name="Равно 8"/>
          <p:cNvSpPr/>
          <p:nvPr/>
        </p:nvSpPr>
        <p:spPr>
          <a:xfrm>
            <a:off x="4139952" y="2204864"/>
            <a:ext cx="1008112" cy="504056"/>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10174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err="1"/>
              <a:t>Peeter</a:t>
            </a:r>
            <a:r>
              <a:rPr lang="en-US" sz="3200" dirty="0"/>
              <a:t> </a:t>
            </a:r>
            <a:r>
              <a:rPr lang="en-US" sz="3200" dirty="0" err="1"/>
              <a:t>Torop</a:t>
            </a:r>
            <a:r>
              <a:rPr lang="en-US" sz="3200" dirty="0"/>
              <a:t> (born in 1950)</a:t>
            </a:r>
            <a:endParaRPr lang="uk-UA" sz="3200" dirty="0"/>
          </a:p>
        </p:txBody>
      </p:sp>
      <p:sp>
        <p:nvSpPr>
          <p:cNvPr id="3" name="Объект 2"/>
          <p:cNvSpPr>
            <a:spLocks noGrp="1"/>
          </p:cNvSpPr>
          <p:nvPr>
            <p:ph sz="half" idx="1"/>
          </p:nvPr>
        </p:nvSpPr>
        <p:spPr>
          <a:xfrm>
            <a:off x="611560" y="1600200"/>
            <a:ext cx="5904656" cy="4525963"/>
          </a:xfrm>
        </p:spPr>
        <p:txBody>
          <a:bodyPr/>
          <a:lstStyle/>
          <a:p>
            <a:pPr marL="0" indent="0" algn="just">
              <a:buNone/>
            </a:pPr>
            <a:r>
              <a:rPr lang="en-US" dirty="0"/>
              <a:t>He expanded the scope of the semiotic study of translation to include </a:t>
            </a:r>
            <a:r>
              <a:rPr lang="en-US" dirty="0" err="1"/>
              <a:t>metatextual</a:t>
            </a:r>
            <a:r>
              <a:rPr lang="en-US" dirty="0"/>
              <a:t>, </a:t>
            </a:r>
            <a:r>
              <a:rPr lang="en-US" dirty="0" err="1"/>
              <a:t>intratextual</a:t>
            </a:r>
            <a:r>
              <a:rPr lang="en-US" dirty="0"/>
              <a:t>, </a:t>
            </a:r>
            <a:r>
              <a:rPr lang="en-US" dirty="0" err="1"/>
              <a:t>intertextual</a:t>
            </a:r>
            <a:r>
              <a:rPr lang="en-US" dirty="0"/>
              <a:t>, and </a:t>
            </a:r>
            <a:r>
              <a:rPr lang="en-US" dirty="0" err="1"/>
              <a:t>extratextual</a:t>
            </a:r>
            <a:r>
              <a:rPr lang="en-US" dirty="0"/>
              <a:t> translation and stressing the productivity of the notion of translation in general semiotics.</a:t>
            </a:r>
            <a:endParaRPr lang="uk-UA" dirty="0"/>
          </a:p>
        </p:txBody>
      </p:sp>
      <p:sp>
        <p:nvSpPr>
          <p:cNvPr id="4" name="Объект 3"/>
          <p:cNvSpPr>
            <a:spLocks noGrp="1"/>
          </p:cNvSpPr>
          <p:nvPr>
            <p:ph sz="half" idx="2"/>
          </p:nvPr>
        </p:nvSpPr>
        <p:spPr>
          <a:xfrm>
            <a:off x="6588224" y="1600201"/>
            <a:ext cx="2098576" cy="3171850"/>
          </a:xfrm>
        </p:spPr>
        <p:txBody>
          <a:bodyPr/>
          <a:lstStyle/>
          <a:p>
            <a:endParaRPr lang="uk-UA" dirty="0"/>
          </a:p>
        </p:txBody>
      </p:sp>
      <p:sp>
        <p:nvSpPr>
          <p:cNvPr id="5" name="Номер слайда 4"/>
          <p:cNvSpPr>
            <a:spLocks noGrp="1"/>
          </p:cNvSpPr>
          <p:nvPr>
            <p:ph type="sldNum" sz="quarter" idx="12"/>
          </p:nvPr>
        </p:nvSpPr>
        <p:spPr/>
        <p:txBody>
          <a:bodyPr/>
          <a:lstStyle/>
          <a:p>
            <a:fld id="{B19B0651-EE4F-4900-A07F-96A6BFA9D0F0}" type="slidenum">
              <a:rPr lang="ru-RU" smtClean="0"/>
              <a:t>28</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628800"/>
            <a:ext cx="20955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877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3200" b="1" dirty="0" err="1"/>
              <a:t>Torop’s</a:t>
            </a:r>
            <a:r>
              <a:rPr lang="en-US" sz="3200" b="1" dirty="0"/>
              <a:t> concept of textual translation</a:t>
            </a:r>
            <a:endParaRPr lang="uk-UA" sz="3200" b="1" dirty="0"/>
          </a:p>
        </p:txBody>
      </p:sp>
      <p:sp>
        <p:nvSpPr>
          <p:cNvPr id="3" name="Объект 2"/>
          <p:cNvSpPr>
            <a:spLocks noGrp="1"/>
          </p:cNvSpPr>
          <p:nvPr>
            <p:ph idx="1"/>
          </p:nvPr>
        </p:nvSpPr>
        <p:spPr>
          <a:xfrm>
            <a:off x="457200" y="1196752"/>
            <a:ext cx="8229600" cy="4929411"/>
          </a:xfrm>
        </p:spPr>
        <p:txBody>
          <a:bodyPr>
            <a:normAutofit/>
          </a:bodyPr>
          <a:lstStyle/>
          <a:p>
            <a:pPr algn="just"/>
            <a:r>
              <a:rPr lang="en-US" sz="2400" u="sng" dirty="0"/>
              <a:t>“Textual translation“</a:t>
            </a:r>
            <a:r>
              <a:rPr lang="en-US" sz="2400" dirty="0"/>
              <a:t> is a process by which </a:t>
            </a:r>
            <a:r>
              <a:rPr lang="en-US" sz="2400" i="1" dirty="0"/>
              <a:t>a text is transformed into another text</a:t>
            </a:r>
            <a:r>
              <a:rPr lang="en-US" sz="2400" dirty="0"/>
              <a:t>. This term does not make a distinction between </a:t>
            </a:r>
            <a:r>
              <a:rPr lang="en-US" sz="2400" dirty="0" err="1"/>
              <a:t>interlingual</a:t>
            </a:r>
            <a:r>
              <a:rPr lang="en-US" sz="2400" dirty="0"/>
              <a:t> and </a:t>
            </a:r>
            <a:r>
              <a:rPr lang="en-US" sz="2400" dirty="0" err="1"/>
              <a:t>intralingual</a:t>
            </a:r>
            <a:r>
              <a:rPr lang="en-US" sz="2400" dirty="0"/>
              <a:t> translation.</a:t>
            </a:r>
          </a:p>
          <a:p>
            <a:pPr algn="just"/>
            <a:r>
              <a:rPr lang="en-US" sz="2400" u="sng" dirty="0"/>
              <a:t>“</a:t>
            </a:r>
            <a:r>
              <a:rPr lang="en-US" sz="2400" u="sng" dirty="0" err="1"/>
              <a:t>Metatextual</a:t>
            </a:r>
            <a:r>
              <a:rPr lang="en-US" sz="2400" u="sng" dirty="0"/>
              <a:t> translation“</a:t>
            </a:r>
            <a:r>
              <a:rPr lang="en-US" sz="2400" dirty="0"/>
              <a:t> is a process transferring a text not into another text, but into a culture: in other words.</a:t>
            </a:r>
          </a:p>
          <a:p>
            <a:pPr marL="0" indent="0" algn="just">
              <a:buNone/>
            </a:pPr>
            <a:r>
              <a:rPr lang="en-US" sz="2400" dirty="0"/>
              <a:t> Sometimes, as P. </a:t>
            </a:r>
            <a:r>
              <a:rPr lang="en-US" sz="2400" dirty="0" err="1"/>
              <a:t>Torop</a:t>
            </a:r>
            <a:r>
              <a:rPr lang="en-US" sz="2400" dirty="0"/>
              <a:t> stresses, textual and </a:t>
            </a:r>
            <a:r>
              <a:rPr lang="en-US" sz="2400" dirty="0" err="1"/>
              <a:t>metatextual</a:t>
            </a:r>
            <a:r>
              <a:rPr lang="en-US" sz="2400" dirty="0"/>
              <a:t> translations are simultaneous, contextual operations: they go together:</a:t>
            </a:r>
          </a:p>
          <a:p>
            <a:pPr marL="0" indent="0" algn="just">
              <a:buNone/>
            </a:pPr>
            <a:r>
              <a:rPr lang="en-US" sz="2400" dirty="0"/>
              <a:t>“When the translator or the publisher himself prepares the preface, commentary, illustrations, glossaries, and so on to a translated text, it is possible a translation being textual and </a:t>
            </a:r>
            <a:r>
              <a:rPr lang="en-US" sz="2400" dirty="0" err="1"/>
              <a:t>metatextual</a:t>
            </a:r>
            <a:r>
              <a:rPr lang="en-US" sz="2400" dirty="0"/>
              <a:t> at the same time”.</a:t>
            </a:r>
            <a:endParaRPr lang="uk-UA"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t>29</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388591627"/>
              </p:ext>
            </p:extLst>
          </p:nvPr>
        </p:nvGraphicFramePr>
        <p:xfrm>
          <a:off x="1692275" y="4437112"/>
          <a:ext cx="5760720" cy="365760"/>
        </p:xfrm>
        <a:graphic>
          <a:graphicData uri="http://schemas.openxmlformats.org/drawingml/2006/table">
            <a:tbl>
              <a:tblPr/>
              <a:tblGrid>
                <a:gridCol w="5760720">
                  <a:extLst>
                    <a:ext uri="{9D8B030D-6E8A-4147-A177-3AD203B41FA5}">
                      <a16:colId xmlns:a16="http://schemas.microsoft.com/office/drawing/2014/main" val="20000"/>
                    </a:ext>
                  </a:extLst>
                </a:gridCol>
              </a:tblGrid>
              <a:tr h="0">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Rectangle 1"/>
          <p:cNvSpPr>
            <a:spLocks noChangeArrowheads="1"/>
          </p:cNvSpPr>
          <p:nvPr/>
        </p:nvSpPr>
        <p:spPr bwMode="auto">
          <a:xfrm>
            <a:off x="251520" y="2132856"/>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uk-UA" sz="800" b="0" i="0" u="none" strike="noStrike" cap="none" normalizeH="0" baseline="0" dirty="0">
                <a:ln>
                  <a:noFill/>
                </a:ln>
                <a:solidFill>
                  <a:schemeClr val="tx1"/>
                </a:solidFill>
                <a:effectLst/>
                <a:latin typeface="Arial" pitchFamily="34" charset="0"/>
                <a:cs typeface="Arial" pitchFamily="34" charset="0"/>
              </a:rPr>
            </a:br>
            <a:br>
              <a:rPr kumimoji="0" lang="uk-UA" sz="1800" b="0" i="0" u="none" strike="noStrike" cap="none" normalizeH="0" baseline="0" dirty="0">
                <a:ln>
                  <a:noFill/>
                </a:ln>
                <a:solidFill>
                  <a:schemeClr val="tx1"/>
                </a:solidFill>
                <a:effectLst/>
                <a:latin typeface="Arial" pitchFamily="34" charset="0"/>
                <a:cs typeface="Arial" pitchFamily="34" charset="0"/>
              </a:rPr>
            </a:br>
            <a:endParaRPr kumimoji="0" lang="uk-UA"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406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3600" b="1" dirty="0"/>
              <a:t>Translation and Communicative Theory</a:t>
            </a:r>
            <a:endParaRPr lang="uk-UA" sz="3600" b="1" dirty="0"/>
          </a:p>
        </p:txBody>
      </p:sp>
      <p:sp>
        <p:nvSpPr>
          <p:cNvPr id="3" name="Объект 2"/>
          <p:cNvSpPr>
            <a:spLocks noGrp="1"/>
          </p:cNvSpPr>
          <p:nvPr>
            <p:ph idx="1"/>
          </p:nvPr>
        </p:nvSpPr>
        <p:spPr>
          <a:xfrm>
            <a:off x="457200" y="980728"/>
            <a:ext cx="8229600" cy="5688632"/>
          </a:xfrm>
        </p:spPr>
        <p:txBody>
          <a:bodyPr>
            <a:normAutofit/>
          </a:bodyPr>
          <a:lstStyle/>
          <a:p>
            <a:r>
              <a:rPr lang="en-US" dirty="0"/>
              <a:t>A communicative act has three dimensions:</a:t>
            </a:r>
          </a:p>
          <a:p>
            <a:pPr marL="0" indent="0">
              <a:buNone/>
            </a:pPr>
            <a:endParaRPr lang="en-US" dirty="0"/>
          </a:p>
          <a:p>
            <a:pPr marL="0" indent="0">
              <a:buNone/>
            </a:pPr>
            <a:endParaRPr lang="en-US" dirty="0"/>
          </a:p>
          <a:p>
            <a:pPr algn="just"/>
            <a:r>
              <a:rPr lang="en-US" dirty="0"/>
              <a:t>In the process of translation this scheme becomes more complicated:</a:t>
            </a:r>
          </a:p>
          <a:p>
            <a:pPr algn="just"/>
            <a:endParaRPr lang="en-US" dirty="0"/>
          </a:p>
          <a:p>
            <a:pPr algn="just"/>
            <a:endParaRPr lang="en-US" dirty="0"/>
          </a:p>
          <a:p>
            <a:pPr algn="just"/>
            <a:r>
              <a:rPr lang="en-US" dirty="0"/>
              <a:t>Appearance of a translator raises the problem of adequacy  and equivalence of the process of rendering.   </a:t>
            </a: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3</a:t>
            </a:fld>
            <a:endParaRPr lang="ru-RU"/>
          </a:p>
        </p:txBody>
      </p:sp>
      <p:sp>
        <p:nvSpPr>
          <p:cNvPr id="5" name="Скругленный прямоугольник 4"/>
          <p:cNvSpPr/>
          <p:nvPr/>
        </p:nvSpPr>
        <p:spPr>
          <a:xfrm>
            <a:off x="827584" y="1653192"/>
            <a:ext cx="2376264" cy="100811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Speaker</a:t>
            </a:r>
            <a:endParaRPr lang="uk-UA" sz="3600" dirty="0">
              <a:solidFill>
                <a:schemeClr val="tx1"/>
              </a:solidFill>
            </a:endParaRPr>
          </a:p>
        </p:txBody>
      </p:sp>
      <p:sp>
        <p:nvSpPr>
          <p:cNvPr id="6" name="Скругленный прямоугольник 5"/>
          <p:cNvSpPr/>
          <p:nvPr/>
        </p:nvSpPr>
        <p:spPr>
          <a:xfrm>
            <a:off x="5940152" y="1629960"/>
            <a:ext cx="2592288" cy="10801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Audience</a:t>
            </a:r>
            <a:endParaRPr lang="uk-UA" sz="3600" dirty="0">
              <a:solidFill>
                <a:schemeClr val="tx1"/>
              </a:solidFill>
            </a:endParaRPr>
          </a:p>
        </p:txBody>
      </p:sp>
      <p:sp>
        <p:nvSpPr>
          <p:cNvPr id="7" name="Стрелка вправо 6"/>
          <p:cNvSpPr/>
          <p:nvPr/>
        </p:nvSpPr>
        <p:spPr>
          <a:xfrm>
            <a:off x="3419872" y="1713016"/>
            <a:ext cx="2376264" cy="936104"/>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MESSAGE</a:t>
            </a:r>
            <a:endParaRPr lang="uk-UA" sz="2400" dirty="0">
              <a:solidFill>
                <a:schemeClr val="tx1"/>
              </a:solidFill>
            </a:endParaRPr>
          </a:p>
        </p:txBody>
      </p:sp>
      <p:sp>
        <p:nvSpPr>
          <p:cNvPr id="8" name="Скругленный прямоугольник 7"/>
          <p:cNvSpPr/>
          <p:nvPr/>
        </p:nvSpPr>
        <p:spPr>
          <a:xfrm>
            <a:off x="251520" y="3897052"/>
            <a:ext cx="1764196" cy="86409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Speaker</a:t>
            </a:r>
            <a:endParaRPr lang="uk-UA" sz="3200" dirty="0">
              <a:solidFill>
                <a:schemeClr val="tx1"/>
              </a:solidFill>
            </a:endParaRPr>
          </a:p>
        </p:txBody>
      </p:sp>
      <p:sp>
        <p:nvSpPr>
          <p:cNvPr id="9" name="Стрелка вправо 8"/>
          <p:cNvSpPr/>
          <p:nvPr/>
        </p:nvSpPr>
        <p:spPr>
          <a:xfrm>
            <a:off x="2115752" y="3897052"/>
            <a:ext cx="1728192" cy="79208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MESSAGE</a:t>
            </a:r>
            <a:endParaRPr lang="uk-UA" dirty="0">
              <a:solidFill>
                <a:schemeClr val="tx1"/>
              </a:solidFill>
            </a:endParaRPr>
          </a:p>
        </p:txBody>
      </p:sp>
      <p:sp>
        <p:nvSpPr>
          <p:cNvPr id="10" name="Скругленный прямоугольник 9"/>
          <p:cNvSpPr/>
          <p:nvPr/>
        </p:nvSpPr>
        <p:spPr>
          <a:xfrm>
            <a:off x="3851920" y="3861048"/>
            <a:ext cx="1728192" cy="9361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Translator</a:t>
            </a:r>
            <a:endParaRPr lang="uk-UA" sz="2400" b="1" dirty="0">
              <a:solidFill>
                <a:schemeClr val="bg1"/>
              </a:solidFill>
            </a:endParaRPr>
          </a:p>
        </p:txBody>
      </p:sp>
      <p:sp>
        <p:nvSpPr>
          <p:cNvPr id="11" name="Стрелка вправо 10"/>
          <p:cNvSpPr/>
          <p:nvPr/>
        </p:nvSpPr>
        <p:spPr>
          <a:xfrm>
            <a:off x="5652120" y="3909040"/>
            <a:ext cx="1584176" cy="79208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MESSAGE</a:t>
            </a:r>
            <a:endParaRPr lang="uk-UA" dirty="0">
              <a:solidFill>
                <a:schemeClr val="tx1"/>
              </a:solidFill>
            </a:endParaRPr>
          </a:p>
        </p:txBody>
      </p:sp>
      <p:sp>
        <p:nvSpPr>
          <p:cNvPr id="12" name="Скругленный прямоугольник 11"/>
          <p:cNvSpPr/>
          <p:nvPr/>
        </p:nvSpPr>
        <p:spPr>
          <a:xfrm>
            <a:off x="7380312" y="3813036"/>
            <a:ext cx="1656184" cy="9601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Audience</a:t>
            </a:r>
            <a:endParaRPr lang="uk-UA" sz="2800" dirty="0">
              <a:solidFill>
                <a:schemeClr val="tx1"/>
              </a:solidFill>
            </a:endParaRPr>
          </a:p>
        </p:txBody>
      </p:sp>
    </p:spTree>
    <p:extLst>
      <p:ext uri="{BB962C8B-B14F-4D97-AF65-F5344CB8AC3E}">
        <p14:creationId xmlns:p14="http://schemas.microsoft.com/office/powerpoint/2010/main" val="930649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US" sz="3200" b="1" dirty="0" err="1"/>
              <a:t>Intertextual</a:t>
            </a:r>
            <a:r>
              <a:rPr lang="en-US" sz="3200" b="1" dirty="0"/>
              <a:t> translation</a:t>
            </a:r>
            <a:endParaRPr lang="uk-UA" sz="3200" b="1" dirty="0"/>
          </a:p>
        </p:txBody>
      </p:sp>
      <p:sp>
        <p:nvSpPr>
          <p:cNvPr id="3" name="Объект 2"/>
          <p:cNvSpPr>
            <a:spLocks noGrp="1"/>
          </p:cNvSpPr>
          <p:nvPr>
            <p:ph idx="1"/>
          </p:nvPr>
        </p:nvSpPr>
        <p:spPr>
          <a:xfrm>
            <a:off x="457200" y="908720"/>
            <a:ext cx="8229600" cy="5760640"/>
          </a:xfrm>
        </p:spPr>
        <p:txBody>
          <a:bodyPr>
            <a:normAutofit lnSpcReduction="10000"/>
          </a:bodyPr>
          <a:lstStyle/>
          <a:p>
            <a:pPr marL="0" indent="0" algn="just">
              <a:buNone/>
            </a:pPr>
            <a:r>
              <a:rPr lang="en-US" sz="2400" dirty="0"/>
              <a:t>In our world, no text rises in autonomy, outside a context. Consequently, when an author writes a text, a part of what he writes is a product of outer influences, while another part is a product of her own personal contemplation. </a:t>
            </a:r>
          </a:p>
          <a:p>
            <a:pPr marL="0" indent="0" algn="just">
              <a:buNone/>
            </a:pPr>
            <a:r>
              <a:rPr lang="en-US" sz="2400" dirty="0"/>
              <a:t>When an author assimilates material - in an explicit or implicit, conscious or unconscious way -coming from others' texts, he makes an </a:t>
            </a:r>
            <a:r>
              <a:rPr lang="en-US" sz="2400" b="1" dirty="0" err="1"/>
              <a:t>intertextual</a:t>
            </a:r>
            <a:r>
              <a:rPr lang="en-US" sz="2400" b="1" dirty="0"/>
              <a:t> translation</a:t>
            </a:r>
            <a:r>
              <a:rPr lang="en-US" sz="2400" dirty="0"/>
              <a:t>, and the assimilated material is called </a:t>
            </a:r>
            <a:r>
              <a:rPr lang="en-US" sz="2400" b="1" dirty="0" err="1"/>
              <a:t>intertext</a:t>
            </a:r>
            <a:r>
              <a:rPr lang="en-US" sz="2400" b="1" dirty="0"/>
              <a:t>.</a:t>
            </a:r>
          </a:p>
          <a:p>
            <a:pPr marL="0" indent="0" algn="just">
              <a:buNone/>
            </a:pPr>
            <a:r>
              <a:rPr lang="en-US" sz="2400" dirty="0"/>
              <a:t>P. </a:t>
            </a:r>
            <a:r>
              <a:rPr lang="en-US" sz="2400" dirty="0" err="1"/>
              <a:t>Torop</a:t>
            </a:r>
            <a:r>
              <a:rPr lang="en-US" sz="2400" dirty="0"/>
              <a:t> makes an important point here: «The author and the translator and the reader all have a textual memory». </a:t>
            </a:r>
          </a:p>
          <a:p>
            <a:pPr marL="0" indent="0" algn="just">
              <a:buNone/>
            </a:pPr>
            <a:r>
              <a:rPr lang="en-US" sz="2400" dirty="0"/>
              <a:t>If, for example, an author "quotes" a passage by someone else without using quotation marks or other graphic devices to indicate the beginning and end points of the quotations, it is very important for the translator to catch the citation and convey it to the reader of the </a:t>
            </a:r>
            <a:r>
              <a:rPr lang="en-US" sz="2400" dirty="0" err="1"/>
              <a:t>metatext</a:t>
            </a:r>
            <a:r>
              <a:rPr lang="en-US" sz="2400" dirty="0"/>
              <a:t>.</a:t>
            </a:r>
          </a:p>
          <a:p>
            <a:pPr marL="0" indent="0" algn="just">
              <a:buNone/>
            </a:pPr>
            <a:endParaRPr lang="uk-UA"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t>30</a:t>
            </a:fld>
            <a:endParaRPr lang="ru-RU"/>
          </a:p>
        </p:txBody>
      </p:sp>
    </p:spTree>
    <p:extLst>
      <p:ext uri="{BB962C8B-B14F-4D97-AF65-F5344CB8AC3E}">
        <p14:creationId xmlns:p14="http://schemas.microsoft.com/office/powerpoint/2010/main" val="184531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US" sz="3200" b="1" dirty="0" err="1"/>
              <a:t>Extratextual</a:t>
            </a:r>
            <a:r>
              <a:rPr lang="en-US" sz="3200" b="1" dirty="0"/>
              <a:t> translation</a:t>
            </a:r>
            <a:endParaRPr lang="uk-UA" sz="3200" b="1" dirty="0"/>
          </a:p>
        </p:txBody>
      </p:sp>
      <p:sp>
        <p:nvSpPr>
          <p:cNvPr id="3" name="Объект 2"/>
          <p:cNvSpPr>
            <a:spLocks noGrp="1"/>
          </p:cNvSpPr>
          <p:nvPr>
            <p:ph idx="1"/>
          </p:nvPr>
        </p:nvSpPr>
        <p:spPr>
          <a:xfrm>
            <a:off x="457200" y="980728"/>
            <a:ext cx="8229600" cy="5544616"/>
          </a:xfrm>
        </p:spPr>
        <p:txBody>
          <a:bodyPr>
            <a:normAutofit/>
          </a:bodyPr>
          <a:lstStyle/>
          <a:p>
            <a:pPr marL="0" indent="0" algn="just">
              <a:buNone/>
            </a:pPr>
            <a:r>
              <a:rPr lang="en-US" sz="2400" b="1" dirty="0" err="1"/>
              <a:t>Extratextual</a:t>
            </a:r>
            <a:r>
              <a:rPr lang="en-US" sz="2400" b="1" dirty="0"/>
              <a:t> translation</a:t>
            </a:r>
            <a:r>
              <a:rPr lang="en-US" sz="2400" dirty="0"/>
              <a:t> concerns the </a:t>
            </a:r>
            <a:r>
              <a:rPr lang="en-US" sz="2400" b="1" i="1" dirty="0" err="1"/>
              <a:t>intersemiotic</a:t>
            </a:r>
            <a:r>
              <a:rPr lang="en-US" sz="2400" dirty="0"/>
              <a:t> translation described by R. </a:t>
            </a:r>
            <a:r>
              <a:rPr lang="en-US" sz="2400" dirty="0" err="1"/>
              <a:t>Jakobson</a:t>
            </a:r>
            <a:r>
              <a:rPr lang="en-US" sz="2400" dirty="0"/>
              <a:t>. In it, the original material - </a:t>
            </a:r>
            <a:r>
              <a:rPr lang="en-US" sz="2400" dirty="0" err="1"/>
              <a:t>prototext</a:t>
            </a:r>
            <a:r>
              <a:rPr lang="en-US" sz="2400" dirty="0"/>
              <a:t> - is generally verbal text, while </a:t>
            </a:r>
            <a:r>
              <a:rPr lang="en-US" sz="2400" dirty="0" err="1"/>
              <a:t>metatext</a:t>
            </a:r>
            <a:r>
              <a:rPr lang="en-US" sz="2400" dirty="0"/>
              <a:t> is made, for example, of visual images, still, or moving as in film. It can also work the other way round, with a </a:t>
            </a:r>
            <a:r>
              <a:rPr lang="en-US" sz="2400" dirty="0" err="1"/>
              <a:t>prototext</a:t>
            </a:r>
            <a:r>
              <a:rPr lang="en-US" sz="2400" dirty="0"/>
              <a:t> made of music, images and so on, and a verbal </a:t>
            </a:r>
            <a:r>
              <a:rPr lang="en-US" sz="2400" dirty="0" err="1"/>
              <a:t>metatext</a:t>
            </a:r>
            <a:r>
              <a:rPr lang="en-US" sz="2400" dirty="0"/>
              <a:t>. P. </a:t>
            </a:r>
            <a:r>
              <a:rPr lang="en-US" sz="2400" dirty="0" err="1"/>
              <a:t>Torop</a:t>
            </a:r>
            <a:r>
              <a:rPr lang="en-US" sz="2400" dirty="0"/>
              <a:t> writes:</a:t>
            </a:r>
          </a:p>
          <a:p>
            <a:pPr marL="0" indent="0" algn="just">
              <a:buNone/>
            </a:pPr>
            <a:r>
              <a:rPr lang="en-US" sz="2400" dirty="0"/>
              <a:t>“Every art's language has its own articulation; its composing elements can be completely different. At the same time, however, natural language can be used as a language to describe all of them (</a:t>
            </a:r>
            <a:r>
              <a:rPr lang="en-US" sz="2400" dirty="0" err="1"/>
              <a:t>metalanguage</a:t>
            </a:r>
            <a:r>
              <a:rPr lang="en-US" sz="2400" dirty="0"/>
              <a:t>). Art criticism is actually a description of visual and linguistic art works by means of the natural language”.</a:t>
            </a:r>
            <a:endParaRPr lang="uk-UA"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t>31</a:t>
            </a:fld>
            <a:endParaRPr lang="ru-RU"/>
          </a:p>
        </p:txBody>
      </p:sp>
    </p:spTree>
    <p:extLst>
      <p:ext uri="{BB962C8B-B14F-4D97-AF65-F5344CB8AC3E}">
        <p14:creationId xmlns:p14="http://schemas.microsoft.com/office/powerpoint/2010/main" val="378737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P. </a:t>
            </a:r>
            <a:r>
              <a:rPr lang="en-US" sz="3200" dirty="0" err="1"/>
              <a:t>Torop’s</a:t>
            </a:r>
            <a:r>
              <a:rPr lang="en-US" sz="3200" dirty="0"/>
              <a:t> eight-stages scheme of translation process </a:t>
            </a:r>
            <a:endParaRPr lang="uk-UA" sz="32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999803023"/>
              </p:ext>
            </p:extLst>
          </p:nvPr>
        </p:nvGraphicFramePr>
        <p:xfrm>
          <a:off x="457200" y="1484784"/>
          <a:ext cx="8229600" cy="4721668"/>
        </p:xfrm>
        <a:graphic>
          <a:graphicData uri="http://schemas.openxmlformats.org/drawingml/2006/table">
            <a:tbl>
              <a:tblPr/>
              <a:tblGrid>
                <a:gridCol w="905256">
                  <a:extLst>
                    <a:ext uri="{9D8B030D-6E8A-4147-A177-3AD203B41FA5}">
                      <a16:colId xmlns:a16="http://schemas.microsoft.com/office/drawing/2014/main" val="20000"/>
                    </a:ext>
                  </a:extLst>
                </a:gridCol>
                <a:gridCol w="1152144">
                  <a:extLst>
                    <a:ext uri="{9D8B030D-6E8A-4147-A177-3AD203B41FA5}">
                      <a16:colId xmlns:a16="http://schemas.microsoft.com/office/drawing/2014/main" val="20001"/>
                    </a:ext>
                  </a:extLst>
                </a:gridCol>
                <a:gridCol w="905256">
                  <a:extLst>
                    <a:ext uri="{9D8B030D-6E8A-4147-A177-3AD203B41FA5}">
                      <a16:colId xmlns:a16="http://schemas.microsoft.com/office/drawing/2014/main" val="20002"/>
                    </a:ext>
                  </a:extLst>
                </a:gridCol>
                <a:gridCol w="1152144">
                  <a:extLst>
                    <a:ext uri="{9D8B030D-6E8A-4147-A177-3AD203B41FA5}">
                      <a16:colId xmlns:a16="http://schemas.microsoft.com/office/drawing/2014/main" val="20003"/>
                    </a:ext>
                  </a:extLst>
                </a:gridCol>
                <a:gridCol w="1069848">
                  <a:extLst>
                    <a:ext uri="{9D8B030D-6E8A-4147-A177-3AD203B41FA5}">
                      <a16:colId xmlns:a16="http://schemas.microsoft.com/office/drawing/2014/main" val="20004"/>
                    </a:ext>
                  </a:extLst>
                </a:gridCol>
                <a:gridCol w="1069848">
                  <a:extLst>
                    <a:ext uri="{9D8B030D-6E8A-4147-A177-3AD203B41FA5}">
                      <a16:colId xmlns:a16="http://schemas.microsoft.com/office/drawing/2014/main" val="20005"/>
                    </a:ext>
                  </a:extLst>
                </a:gridCol>
                <a:gridCol w="1069848">
                  <a:extLst>
                    <a:ext uri="{9D8B030D-6E8A-4147-A177-3AD203B41FA5}">
                      <a16:colId xmlns:a16="http://schemas.microsoft.com/office/drawing/2014/main" val="20006"/>
                    </a:ext>
                  </a:extLst>
                </a:gridCol>
                <a:gridCol w="905256">
                  <a:extLst>
                    <a:ext uri="{9D8B030D-6E8A-4147-A177-3AD203B41FA5}">
                      <a16:colId xmlns:a16="http://schemas.microsoft.com/office/drawing/2014/main" val="20007"/>
                    </a:ext>
                  </a:extLst>
                </a:gridCol>
              </a:tblGrid>
              <a:tr h="648072">
                <a:tc gridSpan="8">
                  <a:txBody>
                    <a:bodyPr/>
                    <a:lstStyle/>
                    <a:p>
                      <a:pPr algn="ctr"/>
                      <a:r>
                        <a:rPr lang="en-GB" dirty="0">
                          <a:solidFill>
                            <a:srgbClr val="000000"/>
                          </a:solidFill>
                          <a:effectLst/>
                        </a:rPr>
                        <a:t>adequate translation</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CFCFC"/>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0"/>
                  </a:ext>
                </a:extLst>
              </a:tr>
              <a:tr h="678933">
                <a:tc gridSpan="4">
                  <a:txBody>
                    <a:bodyPr/>
                    <a:lstStyle/>
                    <a:p>
                      <a:pPr algn="ctr"/>
                      <a:r>
                        <a:rPr lang="en-GB" dirty="0">
                          <a:solidFill>
                            <a:srgbClr val="000000"/>
                          </a:solidFill>
                          <a:effectLst/>
                        </a:rPr>
                        <a:t>recoding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FCFC"/>
                    </a:solidFill>
                  </a:tcPr>
                </a:tc>
                <a:tc hMerge="1">
                  <a:txBody>
                    <a:bodyPr/>
                    <a:lstStyle/>
                    <a:p>
                      <a:endParaRPr lang="uk-UA"/>
                    </a:p>
                  </a:txBody>
                  <a:tcPr/>
                </a:tc>
                <a:tc hMerge="1">
                  <a:txBody>
                    <a:bodyPr/>
                    <a:lstStyle/>
                    <a:p>
                      <a:endParaRPr lang="uk-UA"/>
                    </a:p>
                  </a:txBody>
                  <a:tcPr/>
                </a:tc>
                <a:tc hMerge="1">
                  <a:txBody>
                    <a:bodyPr/>
                    <a:lstStyle/>
                    <a:p>
                      <a:endParaRPr lang="uk-UA"/>
                    </a:p>
                  </a:txBody>
                  <a:tcPr/>
                </a:tc>
                <a:tc gridSpan="4">
                  <a:txBody>
                    <a:bodyPr/>
                    <a:lstStyle/>
                    <a:p>
                      <a:pPr algn="ctr"/>
                      <a:r>
                        <a:rPr lang="en-GB" dirty="0">
                          <a:solidFill>
                            <a:srgbClr val="000000"/>
                          </a:solidFill>
                          <a:effectLst/>
                        </a:rPr>
                        <a:t>transposition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1"/>
                  </a:ext>
                </a:extLst>
              </a:tr>
              <a:tr h="678933">
                <a:tc gridSpan="2">
                  <a:txBody>
                    <a:bodyPr/>
                    <a:lstStyle/>
                    <a:p>
                      <a:pPr algn="ctr"/>
                      <a:r>
                        <a:rPr lang="en-GB">
                          <a:solidFill>
                            <a:srgbClr val="000000"/>
                          </a:solidFill>
                          <a:effectLst/>
                        </a:rPr>
                        <a:t>analysis</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hMerge="1">
                  <a:txBody>
                    <a:bodyPr/>
                    <a:lstStyle/>
                    <a:p>
                      <a:endParaRPr lang="uk-UA"/>
                    </a:p>
                  </a:txBody>
                  <a:tcPr/>
                </a:tc>
                <a:tc gridSpan="2">
                  <a:txBody>
                    <a:bodyPr/>
                    <a:lstStyle/>
                    <a:p>
                      <a:pPr algn="ctr"/>
                      <a:r>
                        <a:rPr lang="en-GB" dirty="0">
                          <a:solidFill>
                            <a:srgbClr val="000000"/>
                          </a:solidFill>
                          <a:effectLst/>
                        </a:rPr>
                        <a:t>synthesis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hMerge="1">
                  <a:txBody>
                    <a:bodyPr/>
                    <a:lstStyle/>
                    <a:p>
                      <a:endParaRPr lang="uk-UA"/>
                    </a:p>
                  </a:txBody>
                  <a:tcPr/>
                </a:tc>
                <a:tc gridSpan="2">
                  <a:txBody>
                    <a:bodyPr/>
                    <a:lstStyle/>
                    <a:p>
                      <a:pPr algn="ctr"/>
                      <a:r>
                        <a:rPr lang="en-GB" dirty="0">
                          <a:solidFill>
                            <a:srgbClr val="000000"/>
                          </a:solidFill>
                          <a:effectLst/>
                        </a:rPr>
                        <a:t>analysis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hMerge="1">
                  <a:txBody>
                    <a:bodyPr/>
                    <a:lstStyle/>
                    <a:p>
                      <a:endParaRPr lang="uk-UA"/>
                    </a:p>
                  </a:txBody>
                  <a:tcPr/>
                </a:tc>
                <a:tc gridSpan="2">
                  <a:txBody>
                    <a:bodyPr/>
                    <a:lstStyle/>
                    <a:p>
                      <a:pPr algn="ctr"/>
                      <a:r>
                        <a:rPr lang="en-GB" dirty="0">
                          <a:solidFill>
                            <a:srgbClr val="000000"/>
                          </a:solidFill>
                          <a:effectLst/>
                        </a:rPr>
                        <a:t>synthesis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hMerge="1">
                  <a:txBody>
                    <a:bodyPr/>
                    <a:lstStyle/>
                    <a:p>
                      <a:endParaRPr lang="uk-UA"/>
                    </a:p>
                  </a:txBody>
                  <a:tcPr/>
                </a:tc>
                <a:extLst>
                  <a:ext uri="{0D108BD9-81ED-4DB2-BD59-A6C34878D82A}">
                    <a16:rowId xmlns:a16="http://schemas.microsoft.com/office/drawing/2014/main" val="10002"/>
                  </a:ext>
                </a:extLst>
              </a:tr>
              <a:tr h="1357865">
                <a:tc>
                  <a:txBody>
                    <a:bodyPr/>
                    <a:lstStyle/>
                    <a:p>
                      <a:pPr algn="ctr"/>
                      <a:r>
                        <a:rPr lang="en-GB" dirty="0">
                          <a:solidFill>
                            <a:srgbClr val="000000"/>
                          </a:solidFill>
                          <a:effectLst/>
                        </a:rPr>
                        <a:t>autonomous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dominant-</a:t>
                      </a:r>
                      <a:r>
                        <a:rPr lang="en-GB" dirty="0" err="1">
                          <a:solidFill>
                            <a:srgbClr val="000000"/>
                          </a:solidFill>
                          <a:effectLst/>
                        </a:rPr>
                        <a:t>centered</a:t>
                      </a:r>
                      <a:endParaRPr lang="en-GB" dirty="0">
                        <a:solidFill>
                          <a:srgbClr val="00000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autonomous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dominant-</a:t>
                      </a:r>
                      <a:r>
                        <a:rPr lang="en-GB" dirty="0" err="1">
                          <a:solidFill>
                            <a:srgbClr val="000000"/>
                          </a:solidFill>
                          <a:effectLst/>
                        </a:rPr>
                        <a:t>centered</a:t>
                      </a:r>
                      <a:endParaRPr lang="en-GB" dirty="0">
                        <a:solidFill>
                          <a:srgbClr val="00000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autonomous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dominant-</a:t>
                      </a:r>
                      <a:r>
                        <a:rPr lang="en-GB" dirty="0" err="1">
                          <a:solidFill>
                            <a:srgbClr val="000000"/>
                          </a:solidFill>
                          <a:effectLst/>
                        </a:rPr>
                        <a:t>centered</a:t>
                      </a:r>
                      <a:endParaRPr lang="en-GB" dirty="0">
                        <a:solidFill>
                          <a:srgbClr val="00000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autonomous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dominant-</a:t>
                      </a:r>
                      <a:r>
                        <a:rPr lang="en-GB" dirty="0" err="1">
                          <a:solidFill>
                            <a:srgbClr val="000000"/>
                          </a:solidFill>
                          <a:effectLst/>
                        </a:rPr>
                        <a:t>centered</a:t>
                      </a:r>
                      <a:endParaRPr lang="en-GB" dirty="0">
                        <a:solidFill>
                          <a:srgbClr val="00000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extLst>
                  <a:ext uri="{0D108BD9-81ED-4DB2-BD59-A6C34878D82A}">
                    <a16:rowId xmlns:a16="http://schemas.microsoft.com/office/drawing/2014/main" val="10003"/>
                  </a:ext>
                </a:extLst>
              </a:tr>
              <a:tr h="1357865">
                <a:tc>
                  <a:txBody>
                    <a:bodyPr/>
                    <a:lstStyle/>
                    <a:p>
                      <a:pPr algn="ctr"/>
                      <a:r>
                        <a:rPr lang="en-GB" dirty="0">
                          <a:solidFill>
                            <a:srgbClr val="000000"/>
                          </a:solidFill>
                          <a:effectLst/>
                        </a:rPr>
                        <a:t>macro-style</a:t>
                      </a:r>
                    </a:p>
                    <a:p>
                      <a:pPr algn="ctr"/>
                      <a:endParaRPr lang="en-GB" dirty="0">
                        <a:solidFill>
                          <a:srgbClr val="000000"/>
                        </a:solidFill>
                        <a:effectLst/>
                      </a:endParaRPr>
                    </a:p>
                    <a:p>
                      <a:pPr algn="ctr"/>
                      <a:r>
                        <a:rPr lang="en-GB" dirty="0">
                          <a:solidFill>
                            <a:srgbClr val="000000"/>
                          </a:solidFill>
                          <a:effectLst/>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precision</a:t>
                      </a:r>
                    </a:p>
                    <a:p>
                      <a:pPr algn="ctr"/>
                      <a:endParaRPr lang="en-GB" dirty="0">
                        <a:solidFill>
                          <a:srgbClr val="000000"/>
                        </a:solidFill>
                        <a:effectLst/>
                      </a:endParaRPr>
                    </a:p>
                    <a:p>
                      <a:pPr algn="ctr"/>
                      <a:endParaRPr lang="en-GB" dirty="0">
                        <a:solidFill>
                          <a:srgbClr val="000000"/>
                        </a:solidFill>
                        <a:effectLst/>
                      </a:endParaRPr>
                    </a:p>
                    <a:p>
                      <a:pPr algn="ctr"/>
                      <a:r>
                        <a:rPr lang="en-GB" dirty="0">
                          <a:solidFill>
                            <a:srgbClr val="000000"/>
                          </a:solidFill>
                          <a:effectLst/>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micro-style</a:t>
                      </a:r>
                    </a:p>
                    <a:p>
                      <a:pPr algn="ctr"/>
                      <a:endParaRPr lang="en-GB" dirty="0">
                        <a:solidFill>
                          <a:srgbClr val="000000"/>
                        </a:solidFill>
                        <a:effectLst/>
                      </a:endParaRPr>
                    </a:p>
                    <a:p>
                      <a:pPr algn="ctr"/>
                      <a:r>
                        <a:rPr lang="en-GB" dirty="0">
                          <a:solidFill>
                            <a:srgbClr val="000000"/>
                          </a:solidFill>
                          <a:effectLst/>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CFCFC"/>
                    </a:solidFill>
                  </a:tcPr>
                </a:tc>
                <a:tc>
                  <a:txBody>
                    <a:bodyPr/>
                    <a:lstStyle/>
                    <a:p>
                      <a:pPr algn="ctr"/>
                      <a:r>
                        <a:rPr lang="en-GB" dirty="0">
                          <a:solidFill>
                            <a:srgbClr val="000000"/>
                          </a:solidFill>
                          <a:effectLst/>
                        </a:rPr>
                        <a:t>quotation</a:t>
                      </a:r>
                    </a:p>
                    <a:p>
                      <a:pPr algn="ctr"/>
                      <a:endParaRPr lang="en-GB" dirty="0">
                        <a:solidFill>
                          <a:srgbClr val="000000"/>
                        </a:solidFill>
                        <a:effectLst/>
                      </a:endParaRPr>
                    </a:p>
                    <a:p>
                      <a:pPr algn="ctr"/>
                      <a:endParaRPr lang="en-GB" dirty="0">
                        <a:solidFill>
                          <a:srgbClr val="000000"/>
                        </a:solidFill>
                        <a:effectLst/>
                      </a:endParaRPr>
                    </a:p>
                    <a:p>
                      <a:pPr algn="ctr"/>
                      <a:r>
                        <a:rPr lang="en-GB" dirty="0">
                          <a:solidFill>
                            <a:srgbClr val="000000"/>
                          </a:solidFill>
                          <a:effectLst/>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theme</a:t>
                      </a:r>
                    </a:p>
                    <a:p>
                      <a:pPr algn="ctr"/>
                      <a:endParaRPr lang="en-GB" dirty="0">
                        <a:solidFill>
                          <a:srgbClr val="000000"/>
                        </a:solidFill>
                        <a:effectLst/>
                      </a:endParaRPr>
                    </a:p>
                    <a:p>
                      <a:pPr algn="ctr"/>
                      <a:endParaRPr lang="en-GB" dirty="0">
                        <a:solidFill>
                          <a:srgbClr val="000000"/>
                        </a:solidFill>
                        <a:effectLst/>
                      </a:endParaRPr>
                    </a:p>
                    <a:p>
                      <a:pPr algn="ctr"/>
                      <a:r>
                        <a:rPr lang="en-GB" dirty="0">
                          <a:solidFill>
                            <a:srgbClr val="000000"/>
                          </a:solidFill>
                          <a:effectLst/>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FCFC"/>
                    </a:solidFill>
                  </a:tcPr>
                </a:tc>
                <a:tc>
                  <a:txBody>
                    <a:bodyPr/>
                    <a:lstStyle/>
                    <a:p>
                      <a:pPr algn="ctr"/>
                      <a:r>
                        <a:rPr lang="en-GB" dirty="0">
                          <a:solidFill>
                            <a:srgbClr val="000000"/>
                          </a:solidFill>
                          <a:effectLst/>
                        </a:rPr>
                        <a:t>description</a:t>
                      </a:r>
                    </a:p>
                    <a:p>
                      <a:pPr algn="ctr"/>
                      <a:endParaRPr lang="en-GB" dirty="0">
                        <a:solidFill>
                          <a:srgbClr val="000000"/>
                        </a:solidFill>
                        <a:effectLst/>
                      </a:endParaRPr>
                    </a:p>
                    <a:p>
                      <a:pPr algn="ctr"/>
                      <a:endParaRPr lang="en-GB" dirty="0">
                        <a:solidFill>
                          <a:srgbClr val="000000"/>
                        </a:solidFill>
                        <a:effectLst/>
                      </a:endParaRPr>
                    </a:p>
                    <a:p>
                      <a:pPr algn="ctr"/>
                      <a:r>
                        <a:rPr lang="en-GB" dirty="0">
                          <a:solidFill>
                            <a:srgbClr val="000000"/>
                          </a:solidFill>
                          <a:effectLst/>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expression</a:t>
                      </a:r>
                    </a:p>
                    <a:p>
                      <a:pPr algn="ctr"/>
                      <a:endParaRPr lang="en-GB" dirty="0">
                        <a:solidFill>
                          <a:srgbClr val="000000"/>
                        </a:solidFill>
                        <a:effectLst/>
                      </a:endParaRPr>
                    </a:p>
                    <a:p>
                      <a:pPr algn="ctr"/>
                      <a:endParaRPr lang="en-GB" dirty="0">
                        <a:solidFill>
                          <a:srgbClr val="000000"/>
                        </a:solidFill>
                        <a:effectLst/>
                      </a:endParaRPr>
                    </a:p>
                    <a:p>
                      <a:pPr algn="ctr"/>
                      <a:r>
                        <a:rPr lang="en-GB" dirty="0">
                          <a:solidFill>
                            <a:srgbClr val="000000"/>
                          </a:solidFill>
                          <a:effectLst/>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C"/>
                    </a:solidFill>
                  </a:tcPr>
                </a:tc>
                <a:tc>
                  <a:txBody>
                    <a:bodyPr/>
                    <a:lstStyle/>
                    <a:p>
                      <a:pPr algn="ctr"/>
                      <a:r>
                        <a:rPr lang="en-GB" dirty="0">
                          <a:solidFill>
                            <a:srgbClr val="000000"/>
                          </a:solidFill>
                          <a:effectLst/>
                        </a:rPr>
                        <a:t>freedom</a:t>
                      </a:r>
                    </a:p>
                    <a:p>
                      <a:pPr algn="ctr"/>
                      <a:endParaRPr lang="en-GB" dirty="0">
                        <a:solidFill>
                          <a:srgbClr val="000000"/>
                        </a:solidFill>
                        <a:effectLst/>
                      </a:endParaRPr>
                    </a:p>
                    <a:p>
                      <a:pPr algn="ctr"/>
                      <a:endParaRPr lang="en-GB" dirty="0">
                        <a:solidFill>
                          <a:srgbClr val="000000"/>
                        </a:solidFill>
                        <a:effectLst/>
                      </a:endParaRPr>
                    </a:p>
                    <a:p>
                      <a:pPr algn="ctr"/>
                      <a:r>
                        <a:rPr lang="en-GB" dirty="0">
                          <a:solidFill>
                            <a:srgbClr val="000000"/>
                          </a:solidFill>
                          <a:effectLst/>
                        </a:rPr>
                        <a:t>8</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CFCFC"/>
                    </a:solidFill>
                  </a:tcPr>
                </a:tc>
                <a:extLst>
                  <a:ext uri="{0D108BD9-81ED-4DB2-BD59-A6C34878D82A}">
                    <a16:rowId xmlns:a16="http://schemas.microsoft.com/office/drawing/2014/main" val="10004"/>
                  </a:ext>
                </a:extLst>
              </a:tr>
            </a:tbl>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t>32</a:t>
            </a:fld>
            <a:endParaRPr lang="ru-RU"/>
          </a:p>
        </p:txBody>
      </p:sp>
      <p:sp>
        <p:nvSpPr>
          <p:cNvPr id="6" name="Rectangle 1"/>
          <p:cNvSpPr>
            <a:spLocks noChangeArrowheads="1"/>
          </p:cNvSpPr>
          <p:nvPr/>
        </p:nvSpPr>
        <p:spPr bwMode="auto">
          <a:xfrm>
            <a:off x="457200" y="2903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uk-UA" sz="1800" b="0" i="0" u="none" strike="noStrike" cap="none" normalizeH="0" baseline="0">
                <a:ln>
                  <a:noFill/>
                </a:ln>
                <a:solidFill>
                  <a:schemeClr val="tx1"/>
                </a:solidFill>
                <a:effectLst/>
                <a:latin typeface="Arial" pitchFamily="34" charset="0"/>
                <a:cs typeface="Arial" pitchFamily="34" charset="0"/>
              </a:rPr>
            </a:br>
            <a:br>
              <a:rPr kumimoji="0" lang="uk-UA" sz="1800" b="0" i="0" u="none" strike="noStrike" cap="none" normalizeH="0" baseline="0">
                <a:ln>
                  <a:noFill/>
                </a:ln>
                <a:solidFill>
                  <a:schemeClr val="tx1"/>
                </a:solidFill>
                <a:effectLst/>
                <a:latin typeface="Arial" pitchFamily="34" charset="0"/>
                <a:cs typeface="Arial" pitchFamily="34" charset="0"/>
              </a:rPr>
            </a:br>
            <a:endParaRPr kumimoji="0" lang="uk-UA" sz="1800" b="0" i="0" u="none" strike="noStrike" cap="none" normalizeH="0" baseline="0">
              <a:ln>
                <a:noFill/>
              </a:ln>
              <a:solidFill>
                <a:schemeClr val="tx1"/>
              </a:solidFill>
              <a:effectLst/>
              <a:latin typeface="Arial" pitchFamily="34" charset="0"/>
              <a:cs typeface="Arial" pitchFamily="34" charset="0"/>
            </a:endParaRPr>
          </a:p>
        </p:txBody>
      </p:sp>
      <p:cxnSp>
        <p:nvCxnSpPr>
          <p:cNvPr id="8" name="Прямая соединительная линия 7"/>
          <p:cNvCxnSpPr/>
          <p:nvPr/>
        </p:nvCxnSpPr>
        <p:spPr>
          <a:xfrm>
            <a:off x="457200" y="5589240"/>
            <a:ext cx="82192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78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uk-UA" dirty="0"/>
          </a:p>
        </p:txBody>
      </p:sp>
      <p:sp>
        <p:nvSpPr>
          <p:cNvPr id="3" name="Объект 2"/>
          <p:cNvSpPr>
            <a:spLocks noGrp="1"/>
          </p:cNvSpPr>
          <p:nvPr>
            <p:ph idx="1"/>
          </p:nvPr>
        </p:nvSpPr>
        <p:spPr>
          <a:xfrm>
            <a:off x="457200" y="476672"/>
            <a:ext cx="8229600" cy="6192688"/>
          </a:xfrm>
        </p:spPr>
        <p:txBody>
          <a:bodyPr>
            <a:normAutofit fontScale="92500"/>
          </a:bodyPr>
          <a:lstStyle/>
          <a:p>
            <a:pPr marL="0" indent="0" algn="just">
              <a:buNone/>
            </a:pPr>
            <a:r>
              <a:rPr lang="en-US" sz="2400" dirty="0"/>
              <a:t>The first division concerns recoding and transposition, which distinguishes </a:t>
            </a:r>
            <a:r>
              <a:rPr lang="en-US" sz="2400" i="1" dirty="0"/>
              <a:t>the transfer of the expression plane </a:t>
            </a:r>
            <a:r>
              <a:rPr lang="en-US" sz="2400" dirty="0"/>
              <a:t>(recoding) and </a:t>
            </a:r>
            <a:r>
              <a:rPr lang="en-US" sz="2400" i="1" dirty="0"/>
              <a:t>the transfer of the content plane </a:t>
            </a:r>
            <a:r>
              <a:rPr lang="en-US" sz="2400" dirty="0"/>
              <a:t>(transposition).</a:t>
            </a:r>
          </a:p>
          <a:p>
            <a:pPr marL="0" indent="0" algn="just">
              <a:buNone/>
            </a:pPr>
            <a:r>
              <a:rPr lang="en-US" sz="2400" dirty="0"/>
              <a:t>1. </a:t>
            </a:r>
            <a:r>
              <a:rPr lang="en-US" sz="2400" b="1" dirty="0"/>
              <a:t>macro-stylistic translation</a:t>
            </a:r>
            <a:r>
              <a:rPr lang="en-US" sz="2400" dirty="0"/>
              <a:t>. In this type of translation, the dominant is the expression plane of the </a:t>
            </a:r>
            <a:r>
              <a:rPr lang="en-US" sz="2400" dirty="0" err="1"/>
              <a:t>prototext</a:t>
            </a:r>
            <a:r>
              <a:rPr lang="en-US" sz="2400" dirty="0"/>
              <a:t>. In the </a:t>
            </a:r>
            <a:r>
              <a:rPr lang="en-US" sz="2400" dirty="0" err="1"/>
              <a:t>metatext</a:t>
            </a:r>
            <a:r>
              <a:rPr lang="en-US" sz="2400" dirty="0"/>
              <a:t>, we observe a compliant preservation of the meter, of the rhymes, of the strophes (if it is a poem), and of every other formal structure.</a:t>
            </a:r>
          </a:p>
          <a:p>
            <a:pPr marL="0" indent="0" algn="just">
              <a:buNone/>
            </a:pPr>
            <a:r>
              <a:rPr lang="en-US" sz="2400" dirty="0"/>
              <a:t>2. </a:t>
            </a:r>
            <a:r>
              <a:rPr lang="en-US" sz="2400" b="1" dirty="0"/>
              <a:t>exact</a:t>
            </a:r>
            <a:r>
              <a:rPr lang="en-US" sz="2400" dirty="0"/>
              <a:t> translation. Unlike the preceding type, the </a:t>
            </a:r>
            <a:r>
              <a:rPr lang="en-US" sz="2400" dirty="0" err="1"/>
              <a:t>prototext</a:t>
            </a:r>
            <a:r>
              <a:rPr lang="en-US" sz="2400" dirty="0"/>
              <a:t> expression plane dominates to the point that nothing else is left in the </a:t>
            </a:r>
            <a:r>
              <a:rPr lang="en-US" sz="2400" dirty="0" err="1"/>
              <a:t>metatext</a:t>
            </a:r>
            <a:r>
              <a:rPr lang="en-US" sz="2400" dirty="0"/>
              <a:t>. </a:t>
            </a:r>
          </a:p>
          <a:p>
            <a:pPr marL="0" indent="0" algn="just">
              <a:buNone/>
            </a:pPr>
            <a:r>
              <a:rPr lang="en-US" sz="2400" dirty="0"/>
              <a:t>3. </a:t>
            </a:r>
            <a:r>
              <a:rPr lang="en-US" sz="2400" b="1" dirty="0"/>
              <a:t>micro-stylistic</a:t>
            </a:r>
            <a:r>
              <a:rPr lang="en-US" sz="2400" dirty="0"/>
              <a:t> translation. The main purpose of this type of translation is to recreate the individual expressive devices of the author.</a:t>
            </a:r>
          </a:p>
          <a:p>
            <a:pPr marL="0" indent="0" algn="just">
              <a:buNone/>
            </a:pPr>
            <a:r>
              <a:rPr lang="en-US" sz="2400" dirty="0"/>
              <a:t>4. </a:t>
            </a:r>
            <a:r>
              <a:rPr lang="en-US" sz="2400" b="1" dirty="0"/>
              <a:t>quotation translation</a:t>
            </a:r>
            <a:r>
              <a:rPr lang="en-US" sz="2400" dirty="0"/>
              <a:t>. In this type of translation, the aim to formally reproduce the expression plane is considered so important that only formal limitations (grammar and syntax) prevent the translator to "copy" the original: </a:t>
            </a:r>
            <a:r>
              <a:rPr lang="en-US" sz="2400" b="1" dirty="0"/>
              <a:t>lexical precision</a:t>
            </a:r>
            <a:r>
              <a:rPr lang="en-US" sz="2400" dirty="0"/>
              <a:t> is the absolute dominant.</a:t>
            </a:r>
            <a:endParaRPr lang="uk-UA"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t>33</a:t>
            </a:fld>
            <a:endParaRPr lang="ru-RU"/>
          </a:p>
        </p:txBody>
      </p:sp>
    </p:spTree>
    <p:extLst>
      <p:ext uri="{BB962C8B-B14F-4D97-AF65-F5344CB8AC3E}">
        <p14:creationId xmlns:p14="http://schemas.microsoft.com/office/powerpoint/2010/main" val="4293286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uk-UA" dirty="0"/>
          </a:p>
        </p:txBody>
      </p:sp>
      <p:sp>
        <p:nvSpPr>
          <p:cNvPr id="3" name="Объект 2"/>
          <p:cNvSpPr>
            <a:spLocks noGrp="1"/>
          </p:cNvSpPr>
          <p:nvPr>
            <p:ph idx="1"/>
          </p:nvPr>
        </p:nvSpPr>
        <p:spPr>
          <a:xfrm>
            <a:off x="457200" y="332656"/>
            <a:ext cx="8229600" cy="5793507"/>
          </a:xfrm>
        </p:spPr>
        <p:txBody>
          <a:bodyPr>
            <a:normAutofit/>
          </a:bodyPr>
          <a:lstStyle/>
          <a:p>
            <a:pPr marL="0" indent="0" algn="just">
              <a:buNone/>
            </a:pPr>
            <a:r>
              <a:rPr lang="en-US" sz="2400" b="1" dirty="0"/>
              <a:t>5. thematic</a:t>
            </a:r>
            <a:r>
              <a:rPr lang="en-US" sz="2400" dirty="0"/>
              <a:t> translation. The expression plane in this case is subject to the content plane. Form is sacrificed in the name of comprehensive content. </a:t>
            </a:r>
          </a:p>
          <a:p>
            <a:pPr marL="0" indent="0" algn="just">
              <a:buNone/>
            </a:pPr>
            <a:r>
              <a:rPr lang="en-US" sz="2400" b="1" dirty="0"/>
              <a:t>6. descriptive</a:t>
            </a:r>
            <a:r>
              <a:rPr lang="en-US" sz="2400" dirty="0"/>
              <a:t> translation. Like all autonomous translation types, the prevalence of the dominant is pushed to the extreme, and the possibility of translating the entire text is rationally refused.</a:t>
            </a:r>
          </a:p>
          <a:p>
            <a:pPr marL="0" indent="0" algn="just">
              <a:buNone/>
            </a:pPr>
            <a:r>
              <a:rPr lang="en-US" sz="2400" b="1" dirty="0"/>
              <a:t>7. expressive</a:t>
            </a:r>
            <a:r>
              <a:rPr lang="en-US" sz="2400" dirty="0"/>
              <a:t> (or </a:t>
            </a:r>
            <a:r>
              <a:rPr lang="en-US" sz="2400" b="1" dirty="0"/>
              <a:t>receptive</a:t>
            </a:r>
            <a:r>
              <a:rPr lang="en-US" sz="2400" dirty="0"/>
              <a:t>) translation. This type of translation is realized when, in the translator's intentions, the </a:t>
            </a:r>
            <a:r>
              <a:rPr lang="en-US" sz="2400" dirty="0" err="1"/>
              <a:t>metatext</a:t>
            </a:r>
            <a:r>
              <a:rPr lang="en-US" sz="2400" dirty="0"/>
              <a:t> dominant coincides with the </a:t>
            </a:r>
            <a:r>
              <a:rPr lang="en-US" sz="2400" dirty="0" err="1"/>
              <a:t>metatext</a:t>
            </a:r>
            <a:r>
              <a:rPr lang="en-US" sz="2400" dirty="0"/>
              <a:t> expressiveness.</a:t>
            </a:r>
          </a:p>
          <a:p>
            <a:pPr marL="0" indent="0" algn="just">
              <a:buNone/>
            </a:pPr>
            <a:r>
              <a:rPr lang="en-US" sz="2400" b="1" dirty="0"/>
              <a:t>8. free</a:t>
            </a:r>
            <a:r>
              <a:rPr lang="en-US" sz="2400" dirty="0"/>
              <a:t> translation and, among those examined in </a:t>
            </a:r>
            <a:r>
              <a:rPr lang="en-US" sz="2400" dirty="0" err="1"/>
              <a:t>Torop's</a:t>
            </a:r>
            <a:r>
              <a:rPr lang="en-US" sz="2400" dirty="0"/>
              <a:t> model, is that which produces a text that differs most from the </a:t>
            </a:r>
            <a:r>
              <a:rPr lang="en-US" sz="2400" dirty="0" err="1"/>
              <a:t>prototext</a:t>
            </a:r>
            <a:r>
              <a:rPr lang="en-US" sz="2400" dirty="0"/>
              <a:t>. It is not a real "translation" as we commonly use the word; we could call it a remake, as are those that are commonly described as "liberally drawn from'", or "liberally inspired to'".</a:t>
            </a:r>
          </a:p>
          <a:p>
            <a:pPr marL="0" indent="0" algn="just">
              <a:buNone/>
            </a:pPr>
            <a:endParaRPr lang="en-US" sz="2400" dirty="0"/>
          </a:p>
          <a:p>
            <a:pPr marL="0" indent="0" algn="just">
              <a:buNone/>
            </a:pPr>
            <a:endParaRPr lang="uk-UA"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t>34</a:t>
            </a:fld>
            <a:endParaRPr lang="ru-RU"/>
          </a:p>
        </p:txBody>
      </p:sp>
    </p:spTree>
    <p:extLst>
      <p:ext uri="{BB962C8B-B14F-4D97-AF65-F5344CB8AC3E}">
        <p14:creationId xmlns:p14="http://schemas.microsoft.com/office/powerpoint/2010/main" val="46342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In this course the following topics will be considered: </a:t>
            </a:r>
            <a:endParaRPr lang="uk-UA" dirty="0"/>
          </a:p>
        </p:txBody>
      </p:sp>
      <p:sp>
        <p:nvSpPr>
          <p:cNvPr id="3" name="Объект 2"/>
          <p:cNvSpPr>
            <a:spLocks noGrp="1"/>
          </p:cNvSpPr>
          <p:nvPr>
            <p:ph idx="1"/>
          </p:nvPr>
        </p:nvSpPr>
        <p:spPr/>
        <p:txBody>
          <a:bodyPr/>
          <a:lstStyle/>
          <a:p>
            <a:r>
              <a:rPr lang="en-US" dirty="0"/>
              <a:t>Equivalence in translation </a:t>
            </a:r>
          </a:p>
          <a:p>
            <a:r>
              <a:rPr lang="en-US" dirty="0"/>
              <a:t>Different types of translation</a:t>
            </a:r>
          </a:p>
          <a:p>
            <a:r>
              <a:rPr lang="en-US" dirty="0"/>
              <a:t>Importance of communicative context </a:t>
            </a:r>
          </a:p>
          <a:p>
            <a:r>
              <a:rPr lang="en-US" dirty="0"/>
              <a:t>Lexical aspects of translation</a:t>
            </a:r>
          </a:p>
          <a:p>
            <a:r>
              <a:rPr lang="en-US" dirty="0"/>
              <a:t>Grammar aspects of translation</a:t>
            </a:r>
          </a:p>
          <a:p>
            <a:r>
              <a:rPr lang="en-US" dirty="0"/>
              <a:t>Syntactic aspects of translation</a:t>
            </a:r>
          </a:p>
          <a:p>
            <a:r>
              <a:rPr lang="en-US" dirty="0"/>
              <a:t>Stages of translation</a:t>
            </a:r>
          </a:p>
          <a:p>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35</a:t>
            </a:fld>
            <a:endParaRPr lang="ru-RU"/>
          </a:p>
        </p:txBody>
      </p:sp>
    </p:spTree>
    <p:extLst>
      <p:ext uri="{BB962C8B-B14F-4D97-AF65-F5344CB8AC3E}">
        <p14:creationId xmlns:p14="http://schemas.microsoft.com/office/powerpoint/2010/main" val="130839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uk-UA" sz="3200" dirty="0"/>
          </a:p>
        </p:txBody>
      </p:sp>
      <p:sp>
        <p:nvSpPr>
          <p:cNvPr id="3" name="Объект 2"/>
          <p:cNvSpPr>
            <a:spLocks noGrp="1"/>
          </p:cNvSpPr>
          <p:nvPr>
            <p:ph idx="1"/>
          </p:nvPr>
        </p:nvSpPr>
        <p:spPr>
          <a:xfrm>
            <a:off x="457200" y="332656"/>
            <a:ext cx="8229600" cy="5793507"/>
          </a:xfrm>
        </p:spPr>
        <p:txBody>
          <a:bodyPr/>
          <a:lstStyle/>
          <a:p>
            <a:pPr algn="just"/>
            <a:r>
              <a:rPr lang="en-US" dirty="0"/>
              <a:t>Translation as a communicative act deals with </a:t>
            </a:r>
            <a:r>
              <a:rPr lang="en-US" i="1" u="sng" dirty="0"/>
              <a:t>codes</a:t>
            </a:r>
            <a:r>
              <a:rPr lang="en-US" dirty="0"/>
              <a:t> – a system of signs and rules of their combination which is designed for rendering a message.</a:t>
            </a:r>
          </a:p>
          <a:p>
            <a:pPr algn="just"/>
            <a:r>
              <a:rPr lang="en-US" dirty="0"/>
              <a:t>Linguistic units (sounds, letters, syllables, words, phrases) make a communicative channel between a speaker and a recipient. </a:t>
            </a:r>
          </a:p>
          <a:p>
            <a:pPr algn="just"/>
            <a:r>
              <a:rPr lang="en-US" dirty="0"/>
              <a:t>Language is a code of verbal exchanging of information.</a:t>
            </a:r>
          </a:p>
          <a:p>
            <a:pPr marL="0" indent="0" algn="ctr">
              <a:buNone/>
            </a:pPr>
            <a:r>
              <a:rPr lang="en-US" b="1" dirty="0"/>
              <a:t>Different languages = different codes</a:t>
            </a:r>
            <a:r>
              <a:rPr lang="en-US" dirty="0"/>
              <a:t> </a:t>
            </a: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113764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fontScale="90000"/>
          </a:bodyPr>
          <a:lstStyle/>
          <a:p>
            <a:r>
              <a:rPr lang="en-US" sz="3200" dirty="0"/>
              <a:t>In the process of </a:t>
            </a:r>
            <a:r>
              <a:rPr lang="en-US" sz="3200" dirty="0" err="1"/>
              <a:t>interlingual</a:t>
            </a:r>
            <a:r>
              <a:rPr lang="en-US" sz="3200" dirty="0"/>
              <a:t> communication people used different codes. Translation is the process of </a:t>
            </a:r>
            <a:r>
              <a:rPr lang="en-US" sz="3200" b="1" i="1" dirty="0"/>
              <a:t>decoding </a:t>
            </a:r>
            <a:r>
              <a:rPr lang="en-US" sz="3200" dirty="0"/>
              <a:t>of the signs of SL and </a:t>
            </a:r>
            <a:r>
              <a:rPr lang="en-US" sz="3200" b="1" i="1" dirty="0"/>
              <a:t>recoding</a:t>
            </a:r>
            <a:r>
              <a:rPr lang="en-US" sz="3200" dirty="0"/>
              <a:t> them into the signs of TL </a:t>
            </a:r>
            <a:endParaRPr lang="uk-UA" sz="3200" dirty="0"/>
          </a:p>
        </p:txBody>
      </p:sp>
      <p:sp>
        <p:nvSpPr>
          <p:cNvPr id="3" name="Объект 2"/>
          <p:cNvSpPr>
            <a:spLocks noGrp="1"/>
          </p:cNvSpPr>
          <p:nvPr>
            <p:ph idx="1"/>
          </p:nvPr>
        </p:nvSpPr>
        <p:spPr>
          <a:xfrm>
            <a:off x="457200" y="2276872"/>
            <a:ext cx="8229600" cy="3849291"/>
          </a:xfrm>
        </p:spPr>
        <p:txBody>
          <a:bodyPr/>
          <a:lstStyle/>
          <a:p>
            <a:pPr marL="0" indent="0">
              <a:buNone/>
            </a:pP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5</a:t>
            </a:fld>
            <a:endParaRPr lang="ru-R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212976"/>
            <a:ext cx="5715000" cy="309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85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3200" b="1" dirty="0"/>
              <a:t>Theory of translation is divided into two parts</a:t>
            </a:r>
            <a:endParaRPr lang="uk-UA" sz="3200" b="1" dirty="0"/>
          </a:p>
        </p:txBody>
      </p:sp>
      <p:sp>
        <p:nvSpPr>
          <p:cNvPr id="3" name="Текст 2"/>
          <p:cNvSpPr>
            <a:spLocks noGrp="1"/>
          </p:cNvSpPr>
          <p:nvPr>
            <p:ph type="body" idx="1"/>
          </p:nvPr>
        </p:nvSpPr>
        <p:spPr>
          <a:xfrm>
            <a:off x="467544" y="2132856"/>
            <a:ext cx="4040188" cy="3672408"/>
          </a:xfrm>
        </p:spPr>
        <p:txBody>
          <a:bodyPr/>
          <a:lstStyle/>
          <a:p>
            <a:endParaRPr lang="uk-UA" dirty="0"/>
          </a:p>
        </p:txBody>
      </p:sp>
      <p:sp>
        <p:nvSpPr>
          <p:cNvPr id="4" name="Объект 3"/>
          <p:cNvSpPr>
            <a:spLocks noGrp="1"/>
          </p:cNvSpPr>
          <p:nvPr>
            <p:ph sz="half" idx="2"/>
          </p:nvPr>
        </p:nvSpPr>
        <p:spPr>
          <a:xfrm>
            <a:off x="457200" y="2174875"/>
            <a:ext cx="3898776" cy="3951288"/>
          </a:xfrm>
        </p:spPr>
        <p:txBody>
          <a:bodyPr>
            <a:normAutofit/>
          </a:bodyPr>
          <a:lstStyle/>
          <a:p>
            <a:pPr marL="0" indent="0" algn="ctr">
              <a:buNone/>
            </a:pPr>
            <a:r>
              <a:rPr lang="en-US" sz="2800" b="1" dirty="0"/>
              <a:t>General theory:</a:t>
            </a:r>
          </a:p>
          <a:p>
            <a:pPr marL="0" indent="0" algn="just">
              <a:buNone/>
            </a:pPr>
            <a:r>
              <a:rPr lang="en-US" b="1" dirty="0"/>
              <a:t>basic rules which may be applied irrespectively of specific languages, genres, historical and cultural context.  </a:t>
            </a:r>
            <a:endParaRPr lang="uk-UA" b="1" dirty="0"/>
          </a:p>
        </p:txBody>
      </p:sp>
      <p:sp>
        <p:nvSpPr>
          <p:cNvPr id="5" name="Текст 4"/>
          <p:cNvSpPr>
            <a:spLocks noGrp="1"/>
          </p:cNvSpPr>
          <p:nvPr>
            <p:ph type="body" sz="quarter" idx="3"/>
          </p:nvPr>
        </p:nvSpPr>
        <p:spPr>
          <a:xfrm>
            <a:off x="4860032" y="2132856"/>
            <a:ext cx="3825751" cy="3672408"/>
          </a:xfrm>
        </p:spPr>
        <p:txBody>
          <a:bodyPr/>
          <a:lstStyle/>
          <a:p>
            <a:endParaRPr lang="uk-UA" dirty="0"/>
          </a:p>
        </p:txBody>
      </p:sp>
      <p:sp>
        <p:nvSpPr>
          <p:cNvPr id="6" name="Объект 5"/>
          <p:cNvSpPr>
            <a:spLocks noGrp="1"/>
          </p:cNvSpPr>
          <p:nvPr>
            <p:ph sz="quarter" idx="4"/>
          </p:nvPr>
        </p:nvSpPr>
        <p:spPr>
          <a:xfrm>
            <a:off x="4860032" y="2174875"/>
            <a:ext cx="3826768" cy="3951288"/>
          </a:xfrm>
        </p:spPr>
        <p:txBody>
          <a:bodyPr/>
          <a:lstStyle/>
          <a:p>
            <a:pPr marL="0" indent="0" algn="ctr">
              <a:buNone/>
            </a:pPr>
            <a:r>
              <a:rPr lang="en-US" sz="2800" b="1" dirty="0"/>
              <a:t>Particular theories:</a:t>
            </a:r>
          </a:p>
          <a:p>
            <a:pPr marL="0" indent="0" algn="just">
              <a:buNone/>
            </a:pPr>
            <a:r>
              <a:rPr lang="en-US" b="1" dirty="0"/>
              <a:t>special rules for specific</a:t>
            </a:r>
          </a:p>
          <a:p>
            <a:pPr algn="just"/>
            <a:r>
              <a:rPr lang="en-US" b="1" dirty="0"/>
              <a:t>Genres (prose, poetry, journalistic texts, etc.) </a:t>
            </a:r>
          </a:p>
          <a:p>
            <a:pPr algn="just"/>
            <a:r>
              <a:rPr lang="en-US" b="1" dirty="0"/>
              <a:t>Types (oral, writing, simultaneous, etc.)</a:t>
            </a:r>
          </a:p>
          <a:p>
            <a:pPr algn="just"/>
            <a:r>
              <a:rPr lang="en-US" b="1" dirty="0"/>
              <a:t>Languages (from Spanish into Ukrainian, from Arabic into French, etc.) </a:t>
            </a:r>
          </a:p>
          <a:p>
            <a:pPr marL="0" indent="0">
              <a:buNone/>
            </a:pPr>
            <a:endParaRPr lang="uk-UA" dirty="0"/>
          </a:p>
        </p:txBody>
      </p:sp>
      <p:sp>
        <p:nvSpPr>
          <p:cNvPr id="7" name="Номер слайда 6"/>
          <p:cNvSpPr>
            <a:spLocks noGrp="1"/>
          </p:cNvSpPr>
          <p:nvPr>
            <p:ph type="sldNum" sz="quarter" idx="12"/>
          </p:nvPr>
        </p:nvSpPr>
        <p:spPr/>
        <p:txBody>
          <a:bodyPr/>
          <a:lstStyle/>
          <a:p>
            <a:fld id="{B19B0651-EE4F-4900-A07F-96A6BFA9D0F0}" type="slidenum">
              <a:rPr lang="ru-RU" smtClean="0"/>
              <a:t>6</a:t>
            </a:fld>
            <a:endParaRPr lang="ru-RU"/>
          </a:p>
        </p:txBody>
      </p:sp>
      <p:sp>
        <p:nvSpPr>
          <p:cNvPr id="8" name="Стрелка вправо 7"/>
          <p:cNvSpPr/>
          <p:nvPr/>
        </p:nvSpPr>
        <p:spPr>
          <a:xfrm rot="7988723">
            <a:off x="2051720" y="1393159"/>
            <a:ext cx="12241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право 8"/>
          <p:cNvSpPr/>
          <p:nvPr/>
        </p:nvSpPr>
        <p:spPr>
          <a:xfrm rot="2991606">
            <a:off x="5793064" y="1400230"/>
            <a:ext cx="1296144" cy="232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49004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uk-UA" dirty="0"/>
          </a:p>
        </p:txBody>
      </p:sp>
      <p:sp>
        <p:nvSpPr>
          <p:cNvPr id="3" name="Объект 2"/>
          <p:cNvSpPr>
            <a:spLocks noGrp="1"/>
          </p:cNvSpPr>
          <p:nvPr>
            <p:ph idx="1"/>
          </p:nvPr>
        </p:nvSpPr>
        <p:spPr>
          <a:xfrm>
            <a:off x="457200" y="332656"/>
            <a:ext cx="8229600" cy="5793507"/>
          </a:xfrm>
        </p:spPr>
        <p:txBody>
          <a:bodyPr/>
          <a:lstStyle/>
          <a:p>
            <a:pPr marL="0" indent="0" algn="just">
              <a:buNone/>
            </a:pPr>
            <a:r>
              <a:rPr lang="en-US" dirty="0"/>
              <a:t>To be successful in both interpreting and writing translation the translator must:</a:t>
            </a:r>
          </a:p>
          <a:p>
            <a:pPr algn="just"/>
            <a:r>
              <a:rPr lang="en-US" dirty="0"/>
              <a:t>have sufficient word stock in SL as well as in TL</a:t>
            </a:r>
          </a:p>
          <a:p>
            <a:pPr algn="just"/>
            <a:r>
              <a:rPr lang="en-US" dirty="0"/>
              <a:t>know the grammar of TL</a:t>
            </a:r>
          </a:p>
          <a:p>
            <a:pPr algn="just"/>
            <a:r>
              <a:rPr lang="en-US" dirty="0"/>
              <a:t>use the syntax of TL properly</a:t>
            </a:r>
          </a:p>
          <a:p>
            <a:pPr algn="just"/>
            <a:r>
              <a:rPr lang="en-US" dirty="0"/>
              <a:t>be skilled in the translation technique and use dictionaries efficiently</a:t>
            </a:r>
          </a:p>
          <a:p>
            <a:pPr algn="just"/>
            <a:r>
              <a:rPr lang="en-US" dirty="0"/>
              <a:t>be aware of the material which he / she translates (have a notion about the field of knowledge) </a:t>
            </a: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110615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A translator needs to have two kinds of knowledge</a:t>
            </a:r>
            <a:endParaRPr lang="uk-UA" sz="3200" dirty="0"/>
          </a:p>
        </p:txBody>
      </p:sp>
      <p:sp>
        <p:nvSpPr>
          <p:cNvPr id="3" name="Объект 2"/>
          <p:cNvSpPr>
            <a:spLocks noGrp="1"/>
          </p:cNvSpPr>
          <p:nvPr>
            <p:ph idx="1"/>
          </p:nvPr>
        </p:nvSpPr>
        <p:spPr/>
        <p:txBody>
          <a:bodyPr/>
          <a:lstStyle/>
          <a:p>
            <a:pPr marL="0" indent="0">
              <a:buNone/>
            </a:pPr>
            <a:endParaRPr lang="uk-UA" dirty="0"/>
          </a:p>
        </p:txBody>
      </p:sp>
      <p:sp>
        <p:nvSpPr>
          <p:cNvPr id="4" name="Номер слайда 3"/>
          <p:cNvSpPr>
            <a:spLocks noGrp="1"/>
          </p:cNvSpPr>
          <p:nvPr>
            <p:ph type="sldNum" sz="quarter" idx="12"/>
          </p:nvPr>
        </p:nvSpPr>
        <p:spPr/>
        <p:txBody>
          <a:bodyPr/>
          <a:lstStyle/>
          <a:p>
            <a:fld id="{B19B0651-EE4F-4900-A07F-96A6BFA9D0F0}" type="slidenum">
              <a:rPr lang="ru-RU" smtClean="0"/>
              <a:t>8</a:t>
            </a:fld>
            <a:endParaRPr lang="ru-RU"/>
          </a:p>
        </p:txBody>
      </p:sp>
      <p:sp>
        <p:nvSpPr>
          <p:cNvPr id="5" name="Скругленный прямоугольник 4"/>
          <p:cNvSpPr/>
          <p:nvPr/>
        </p:nvSpPr>
        <p:spPr>
          <a:xfrm>
            <a:off x="683568" y="2636912"/>
            <a:ext cx="3456384" cy="244827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rPr>
              <a:t>Factual knowledge:</a:t>
            </a:r>
          </a:p>
          <a:p>
            <a:pPr marL="342900" indent="-342900" algn="just">
              <a:buFont typeface="Arial" pitchFamily="34" charset="0"/>
              <a:buChar char="•"/>
            </a:pPr>
            <a:r>
              <a:rPr lang="en-US" sz="2400" dirty="0">
                <a:solidFill>
                  <a:schemeClr val="tx1"/>
                </a:solidFill>
              </a:rPr>
              <a:t>Special terminology</a:t>
            </a:r>
          </a:p>
          <a:p>
            <a:pPr marL="342900" indent="-342900" algn="just">
              <a:buFont typeface="Arial" pitchFamily="34" charset="0"/>
              <a:buChar char="•"/>
            </a:pPr>
            <a:r>
              <a:rPr lang="en-US" sz="2400" dirty="0">
                <a:solidFill>
                  <a:schemeClr val="tx1"/>
                </a:solidFill>
              </a:rPr>
              <a:t>Resources available </a:t>
            </a:r>
          </a:p>
          <a:p>
            <a:pPr marL="342900" indent="-342900" algn="just">
              <a:buFont typeface="Arial" pitchFamily="34" charset="0"/>
              <a:buChar char="•"/>
            </a:pPr>
            <a:r>
              <a:rPr lang="en-US" sz="2400" dirty="0">
                <a:solidFill>
                  <a:schemeClr val="tx1"/>
                </a:solidFill>
              </a:rPr>
              <a:t>Foreign languages </a:t>
            </a:r>
            <a:endParaRPr lang="uk-UA" sz="2400" dirty="0">
              <a:solidFill>
                <a:schemeClr val="tx1"/>
              </a:solidFill>
            </a:endParaRPr>
          </a:p>
        </p:txBody>
      </p:sp>
      <p:sp>
        <p:nvSpPr>
          <p:cNvPr id="6" name="Скругленный прямоугольник 5"/>
          <p:cNvSpPr/>
          <p:nvPr/>
        </p:nvSpPr>
        <p:spPr>
          <a:xfrm>
            <a:off x="4999080" y="2608712"/>
            <a:ext cx="3456384" cy="244827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rPr>
              <a:t>Procedural knowledge:</a:t>
            </a:r>
          </a:p>
          <a:p>
            <a:pPr marL="342900" indent="-342900" algn="just">
              <a:buFont typeface="Arial" pitchFamily="34" charset="0"/>
              <a:buChar char="•"/>
            </a:pPr>
            <a:r>
              <a:rPr lang="en-US" sz="2400" dirty="0">
                <a:solidFill>
                  <a:schemeClr val="tx1"/>
                </a:solidFill>
              </a:rPr>
              <a:t>Methodology of translation</a:t>
            </a:r>
          </a:p>
          <a:p>
            <a:pPr marL="342900" indent="-342900" algn="just">
              <a:buFont typeface="Arial" pitchFamily="34" charset="0"/>
              <a:buChar char="•"/>
            </a:pPr>
            <a:r>
              <a:rPr lang="en-US" sz="2400">
                <a:solidFill>
                  <a:schemeClr val="tx1"/>
                </a:solidFill>
              </a:rPr>
              <a:t>Special approaches  </a:t>
            </a:r>
            <a:endParaRPr lang="en-US" sz="2400" dirty="0">
              <a:solidFill>
                <a:schemeClr val="tx1"/>
              </a:solidFill>
            </a:endParaRPr>
          </a:p>
          <a:p>
            <a:pPr marL="342900" indent="-342900" algn="ctr">
              <a:buFont typeface="Arial" pitchFamily="34" charset="0"/>
              <a:buChar char="•"/>
            </a:pPr>
            <a:endParaRPr lang="uk-UA" sz="2400" dirty="0">
              <a:solidFill>
                <a:schemeClr val="tx1"/>
              </a:solidFill>
            </a:endParaRPr>
          </a:p>
        </p:txBody>
      </p:sp>
      <p:sp>
        <p:nvSpPr>
          <p:cNvPr id="7" name="Стрелка вправо 6"/>
          <p:cNvSpPr/>
          <p:nvPr/>
        </p:nvSpPr>
        <p:spPr>
          <a:xfrm rot="8693281">
            <a:off x="2124552" y="1551292"/>
            <a:ext cx="158417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трелка вправо 7"/>
          <p:cNvSpPr/>
          <p:nvPr/>
        </p:nvSpPr>
        <p:spPr>
          <a:xfrm rot="2469116">
            <a:off x="5416515" y="1576345"/>
            <a:ext cx="1512168" cy="508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02055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3200" dirty="0"/>
              <a:t>Examples of wrong translations</a:t>
            </a:r>
            <a:endParaRPr lang="uk-UA" sz="3200" dirty="0"/>
          </a:p>
        </p:txBody>
      </p:sp>
      <p:sp>
        <p:nvSpPr>
          <p:cNvPr id="3" name="Объект 2"/>
          <p:cNvSpPr>
            <a:spLocks noGrp="1"/>
          </p:cNvSpPr>
          <p:nvPr>
            <p:ph idx="1"/>
          </p:nvPr>
        </p:nvSpPr>
        <p:spPr>
          <a:xfrm>
            <a:off x="457200" y="980728"/>
            <a:ext cx="8229600" cy="5400600"/>
          </a:xfrm>
        </p:spPr>
        <p:txBody>
          <a:bodyPr>
            <a:normAutofit/>
          </a:bodyPr>
          <a:lstStyle/>
          <a:p>
            <a:pPr algn="just"/>
            <a:r>
              <a:rPr lang="en-US" sz="2800" dirty="0"/>
              <a:t>Translation of the name of the novel of Elena </a:t>
            </a:r>
            <a:r>
              <a:rPr lang="en-US" sz="2800" dirty="0" err="1"/>
              <a:t>Tregubova</a:t>
            </a:r>
            <a:r>
              <a:rPr lang="en-US" sz="2800" dirty="0"/>
              <a:t> from Russian into French</a:t>
            </a:r>
            <a:r>
              <a:rPr lang="ru-RU" sz="2800" dirty="0"/>
              <a:t> </a:t>
            </a:r>
            <a:r>
              <a:rPr lang="en-US" sz="2800" dirty="0"/>
              <a:t>in the newspaper “Le </a:t>
            </a:r>
            <a:r>
              <a:rPr lang="en-US" sz="2800" dirty="0" err="1"/>
              <a:t>Courrier</a:t>
            </a:r>
            <a:r>
              <a:rPr lang="en-US" sz="2800" dirty="0"/>
              <a:t> de </a:t>
            </a:r>
            <a:r>
              <a:rPr lang="en-US" sz="2800" dirty="0" err="1"/>
              <a:t>Russie</a:t>
            </a:r>
            <a:r>
              <a:rPr lang="en-US" sz="2800" dirty="0"/>
              <a:t>”:</a:t>
            </a:r>
          </a:p>
          <a:p>
            <a:pPr marL="0" indent="0" algn="just">
              <a:buNone/>
            </a:pPr>
            <a:r>
              <a:rPr lang="ru-RU" sz="2800" dirty="0"/>
              <a:t>«Байки кремлевского диггера» (2004)</a:t>
            </a:r>
            <a:r>
              <a:rPr lang="en-US" sz="2800" dirty="0"/>
              <a:t> </a:t>
            </a:r>
            <a:r>
              <a:rPr lang="ru-RU" sz="2800" dirty="0"/>
              <a:t> </a:t>
            </a:r>
            <a:endParaRPr lang="en-US" sz="2800" dirty="0"/>
          </a:p>
          <a:p>
            <a:pPr marL="0" indent="0" algn="just">
              <a:buNone/>
            </a:pPr>
            <a:r>
              <a:rPr lang="en-US" sz="2800" dirty="0"/>
              <a:t>Les </a:t>
            </a:r>
            <a:r>
              <a:rPr lang="en-US" sz="2800" dirty="0" err="1"/>
              <a:t>velos</a:t>
            </a:r>
            <a:r>
              <a:rPr lang="en-US" sz="2800" dirty="0"/>
              <a:t> d’un digger </a:t>
            </a:r>
          </a:p>
          <a:p>
            <a:pPr algn="just"/>
            <a:r>
              <a:rPr lang="en-US" sz="2800" dirty="0"/>
              <a:t>Translation a phrase from the Ukrainian sound-on-film (documentary):</a:t>
            </a:r>
          </a:p>
          <a:p>
            <a:pPr marL="0" indent="0" algn="just">
              <a:buNone/>
            </a:pPr>
            <a:r>
              <a:rPr lang="en-US" sz="2800" dirty="0"/>
              <a:t>He brought him to baptism.</a:t>
            </a:r>
          </a:p>
          <a:p>
            <a:pPr marL="0" indent="0" algn="just">
              <a:buNone/>
            </a:pPr>
            <a:r>
              <a:rPr lang="uk-UA" sz="2800" dirty="0"/>
              <a:t>«Він привів його до баптизму».</a:t>
            </a:r>
            <a:endParaRPr lang="en-US" sz="2800" dirty="0"/>
          </a:p>
          <a:p>
            <a:pPr marL="0" indent="0" algn="just">
              <a:buNone/>
            </a:pPr>
            <a:r>
              <a:rPr lang="en-US" sz="2800" dirty="0"/>
              <a:t>Correct translation: </a:t>
            </a:r>
            <a:r>
              <a:rPr lang="uk-UA" sz="2800" dirty="0"/>
              <a:t>«Він підвів його до хрещення (= </a:t>
            </a:r>
            <a:r>
              <a:rPr lang="uk-UA" sz="2800" i="1" dirty="0"/>
              <a:t>прийняття християнства</a:t>
            </a:r>
            <a:r>
              <a:rPr lang="uk-UA" sz="2800" dirty="0"/>
              <a:t>)».</a:t>
            </a:r>
          </a:p>
        </p:txBody>
      </p:sp>
      <p:sp>
        <p:nvSpPr>
          <p:cNvPr id="4" name="Номер слайда 3"/>
          <p:cNvSpPr>
            <a:spLocks noGrp="1"/>
          </p:cNvSpPr>
          <p:nvPr>
            <p:ph type="sldNum" sz="quarter" idx="12"/>
          </p:nvPr>
        </p:nvSpPr>
        <p:spPr/>
        <p:txBody>
          <a:bodyPr/>
          <a:lstStyle/>
          <a:p>
            <a:fld id="{B19B0651-EE4F-4900-A07F-96A6BFA9D0F0}" type="slidenum">
              <a:rPr lang="ru-RU" smtClean="0"/>
              <a:t>9</a:t>
            </a:fld>
            <a:endParaRPr lang="ru-RU"/>
          </a:p>
        </p:txBody>
      </p:sp>
    </p:spTree>
    <p:extLst>
      <p:ext uri="{BB962C8B-B14F-4D97-AF65-F5344CB8AC3E}">
        <p14:creationId xmlns:p14="http://schemas.microsoft.com/office/powerpoint/2010/main" val="23265352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3322</TotalTime>
  <Words>2638</Words>
  <Application>Microsoft Office PowerPoint</Application>
  <PresentationFormat>Экран (4:3)</PresentationFormat>
  <Paragraphs>253</Paragraphs>
  <Slides>35</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35</vt:i4>
      </vt:variant>
    </vt:vector>
  </HeadingPairs>
  <TitlesOfParts>
    <vt:vector size="39" baseType="lpstr">
      <vt:lpstr>Arial</vt:lpstr>
      <vt:lpstr>Calibri</vt:lpstr>
      <vt:lpstr>Wingdings</vt:lpstr>
      <vt:lpstr>Тема Office</vt:lpstr>
      <vt:lpstr>Презентация PowerPoint</vt:lpstr>
      <vt:lpstr>What is translation? </vt:lpstr>
      <vt:lpstr>Translation and Communicative Theory</vt:lpstr>
      <vt:lpstr>Презентация PowerPoint</vt:lpstr>
      <vt:lpstr>In the process of interlingual communication people used different codes. Translation is the process of decoding of the signs of SL and recoding them into the signs of TL </vt:lpstr>
      <vt:lpstr>Theory of translation is divided into two parts</vt:lpstr>
      <vt:lpstr>Презентация PowerPoint</vt:lpstr>
      <vt:lpstr>A translator needs to have two kinds of knowledge</vt:lpstr>
      <vt:lpstr>Examples of wrong translations</vt:lpstr>
      <vt:lpstr>Theory of translation is closely connected with:</vt:lpstr>
      <vt:lpstr>Translation and contrastive linguistics</vt:lpstr>
      <vt:lpstr>Translation and sociolinguistics</vt:lpstr>
      <vt:lpstr>Sociolinguistics consider translation as:</vt:lpstr>
      <vt:lpstr>Psycholinguistics and translation</vt:lpstr>
      <vt:lpstr>Презентация PowerPoint</vt:lpstr>
      <vt:lpstr>The first type is used in interpreting and simultaneous translation, which are based on the probabilistic prediction of the massage content and the anticipatory synthesis of its equivalent in TL (Г.В. Чернов).       </vt:lpstr>
      <vt:lpstr>Презентация PowerPoint</vt:lpstr>
      <vt:lpstr>Translation and textual linguistics</vt:lpstr>
      <vt:lpstr>Translation and semiotics</vt:lpstr>
      <vt:lpstr>Roman Jacobson’s Theory of translation</vt:lpstr>
      <vt:lpstr>The most important aspects of his theory:</vt:lpstr>
      <vt:lpstr>Презентация PowerPoint</vt:lpstr>
      <vt:lpstr>Презентация PowerPoint</vt:lpstr>
      <vt:lpstr>Bruno Osimo (born in 1958)</vt:lpstr>
      <vt:lpstr>A central concept of translation studies described by Bruno Osimo is code-switching, key characteristic of multilingual individuals.</vt:lpstr>
      <vt:lpstr>Yuri Lotman (1922-1993)</vt:lpstr>
      <vt:lpstr>The abstract model of communication: a structure without memory (1) and with memory (2)</vt:lpstr>
      <vt:lpstr>Peeter Torop (born in 1950)</vt:lpstr>
      <vt:lpstr>Torop’s concept of textual translation</vt:lpstr>
      <vt:lpstr>Intertextual translation</vt:lpstr>
      <vt:lpstr>Extratextual translation</vt:lpstr>
      <vt:lpstr>P. Torop’s eight-stages scheme of translation process </vt:lpstr>
      <vt:lpstr>Презентация PowerPoint</vt:lpstr>
      <vt:lpstr>Презентация PowerPoint</vt:lpstr>
      <vt:lpstr>In this course the following topics will be considered: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Ученик</dc:creator>
  <cp:lastModifiedBy>Смагулова Айгерм</cp:lastModifiedBy>
  <cp:revision>148</cp:revision>
  <dcterms:created xsi:type="dcterms:W3CDTF">2012-12-11T13:21:37Z</dcterms:created>
  <dcterms:modified xsi:type="dcterms:W3CDTF">2023-09-07T10:12:27Z</dcterms:modified>
</cp:coreProperties>
</file>